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5" r:id="rId1"/>
    <p:sldMasterId id="2147484034" r:id="rId2"/>
  </p:sldMasterIdLst>
  <p:sldIdLst>
    <p:sldId id="257" r:id="rId3"/>
    <p:sldId id="282" r:id="rId4"/>
    <p:sldId id="281" r:id="rId5"/>
    <p:sldId id="269" r:id="rId6"/>
    <p:sldId id="258" r:id="rId7"/>
    <p:sldId id="270" r:id="rId8"/>
    <p:sldId id="271" r:id="rId9"/>
    <p:sldId id="276" r:id="rId10"/>
    <p:sldId id="277" r:id="rId11"/>
    <p:sldId id="266" r:id="rId12"/>
    <p:sldId id="267" r:id="rId13"/>
    <p:sldId id="283" r:id="rId14"/>
    <p:sldId id="261" r:id="rId15"/>
    <p:sldId id="262" r:id="rId16"/>
    <p:sldId id="263" r:id="rId17"/>
    <p:sldId id="278" r:id="rId18"/>
    <p:sldId id="27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71B745-7E63-43B4-B7BB-1BF7649A26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B0635DE-7F16-48F8-AF5A-AE2444E1BF58}">
      <dgm:prSet/>
      <dgm:spPr/>
      <dgm:t>
        <a:bodyPr/>
        <a:lstStyle/>
        <a:p>
          <a:r>
            <a:rPr lang="fr-BE" baseline="0"/>
            <a:t>Article 62 de la Loi Organique des C.P.A.S. du 8 juillet 1976</a:t>
          </a:r>
          <a:endParaRPr lang="en-US"/>
        </a:p>
      </dgm:t>
    </dgm:pt>
    <dgm:pt modelId="{3AB4B307-D8DD-46F3-A053-81DFE49E83D7}" type="parTrans" cxnId="{6CC650FD-86A6-47B1-B9AA-13AE6BFA4BC7}">
      <dgm:prSet/>
      <dgm:spPr/>
      <dgm:t>
        <a:bodyPr/>
        <a:lstStyle/>
        <a:p>
          <a:endParaRPr lang="en-US"/>
        </a:p>
      </dgm:t>
    </dgm:pt>
    <dgm:pt modelId="{8E33637E-9309-41EC-B8DA-AF8D6D30AFD6}" type="sibTrans" cxnId="{6CC650FD-86A6-47B1-B9AA-13AE6BFA4BC7}">
      <dgm:prSet/>
      <dgm:spPr/>
      <dgm:t>
        <a:bodyPr/>
        <a:lstStyle/>
        <a:p>
          <a:endParaRPr lang="en-US"/>
        </a:p>
      </dgm:t>
    </dgm:pt>
    <dgm:pt modelId="{F94683E2-7759-4A8D-BF51-B08A819B24FF}">
      <dgm:prSet/>
      <dgm:spPr/>
      <dgm:t>
        <a:bodyPr/>
        <a:lstStyle/>
        <a:p>
          <a:r>
            <a:rPr lang="fr-BE" baseline="0" dirty="0"/>
            <a:t>Article 45 ter 5° de la Loi Organique des C.P.A.S. du 8 juillet 1976</a:t>
          </a:r>
          <a:endParaRPr lang="en-US" dirty="0"/>
        </a:p>
      </dgm:t>
    </dgm:pt>
    <dgm:pt modelId="{F7CE638D-6608-4C9B-8812-138735E69566}" type="parTrans" cxnId="{7C0BC4BA-E5BA-4A8E-8368-6778C91ECC62}">
      <dgm:prSet/>
      <dgm:spPr/>
      <dgm:t>
        <a:bodyPr/>
        <a:lstStyle/>
        <a:p>
          <a:endParaRPr lang="en-US"/>
        </a:p>
      </dgm:t>
    </dgm:pt>
    <dgm:pt modelId="{E4FB2FBA-0F76-4ACC-B776-895FE256F3B2}" type="sibTrans" cxnId="{7C0BC4BA-E5BA-4A8E-8368-6778C91ECC62}">
      <dgm:prSet/>
      <dgm:spPr/>
      <dgm:t>
        <a:bodyPr/>
        <a:lstStyle/>
        <a:p>
          <a:endParaRPr lang="en-US"/>
        </a:p>
      </dgm:t>
    </dgm:pt>
    <dgm:pt modelId="{26C47F3D-B6AC-4976-9096-4C8D764EA14E}">
      <dgm:prSet/>
      <dgm:spPr/>
      <dgm:t>
        <a:bodyPr/>
        <a:lstStyle/>
        <a:p>
          <a:r>
            <a:rPr lang="fr-BE" baseline="0" dirty="0"/>
            <a:t>Arrêté du collège réuni annuel octroyant des subventions aux C.P.A.S. à titre d’intervention dans les frais liés à la coordination sociale</a:t>
          </a:r>
          <a:endParaRPr lang="en-US" dirty="0"/>
        </a:p>
      </dgm:t>
    </dgm:pt>
    <dgm:pt modelId="{75A43FCA-18C7-4C33-AFA7-D14D836A0762}" type="parTrans" cxnId="{21B24353-5AAD-41B5-974E-04466985574C}">
      <dgm:prSet/>
      <dgm:spPr/>
      <dgm:t>
        <a:bodyPr/>
        <a:lstStyle/>
        <a:p>
          <a:endParaRPr lang="en-US"/>
        </a:p>
      </dgm:t>
    </dgm:pt>
    <dgm:pt modelId="{2534838D-DC92-4EC9-ACE3-17F26659298C}" type="sibTrans" cxnId="{21B24353-5AAD-41B5-974E-04466985574C}">
      <dgm:prSet/>
      <dgm:spPr/>
      <dgm:t>
        <a:bodyPr/>
        <a:lstStyle/>
        <a:p>
          <a:endParaRPr lang="en-US"/>
        </a:p>
      </dgm:t>
    </dgm:pt>
    <dgm:pt modelId="{22A85B61-C41C-4453-BC74-E44FE9D491C2}" type="pres">
      <dgm:prSet presAssocID="{EF71B745-7E63-43B4-B7BB-1BF7649A2653}" presName="root" presStyleCnt="0">
        <dgm:presLayoutVars>
          <dgm:dir/>
          <dgm:resizeHandles val="exact"/>
        </dgm:presLayoutVars>
      </dgm:prSet>
      <dgm:spPr/>
    </dgm:pt>
    <dgm:pt modelId="{2BA0BB53-E838-4A57-BF35-EF4D452532EB}" type="pres">
      <dgm:prSet presAssocID="{3B0635DE-7F16-48F8-AF5A-AE2444E1BF58}" presName="compNode" presStyleCnt="0"/>
      <dgm:spPr/>
    </dgm:pt>
    <dgm:pt modelId="{60704823-7F03-4BAD-B568-049563F34225}" type="pres">
      <dgm:prSet presAssocID="{3B0635DE-7F16-48F8-AF5A-AE2444E1BF58}" presName="bgRect" presStyleLbl="bgShp" presStyleIdx="0" presStyleCnt="3"/>
      <dgm:spPr/>
    </dgm:pt>
    <dgm:pt modelId="{7CF50300-76A1-442D-8268-C6C683B773BA}" type="pres">
      <dgm:prSet presAssocID="{3B0635DE-7F16-48F8-AF5A-AE2444E1BF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teau d'officiel"/>
        </a:ext>
      </dgm:extLst>
    </dgm:pt>
    <dgm:pt modelId="{1FA1CFC6-B1EC-4BC0-8D24-74850F29B5C3}" type="pres">
      <dgm:prSet presAssocID="{3B0635DE-7F16-48F8-AF5A-AE2444E1BF58}" presName="spaceRect" presStyleCnt="0"/>
      <dgm:spPr/>
    </dgm:pt>
    <dgm:pt modelId="{DBFBD932-ABE5-400F-BA33-190BA2771F93}" type="pres">
      <dgm:prSet presAssocID="{3B0635DE-7F16-48F8-AF5A-AE2444E1BF58}" presName="parTx" presStyleLbl="revTx" presStyleIdx="0" presStyleCnt="3">
        <dgm:presLayoutVars>
          <dgm:chMax val="0"/>
          <dgm:chPref val="0"/>
        </dgm:presLayoutVars>
      </dgm:prSet>
      <dgm:spPr/>
    </dgm:pt>
    <dgm:pt modelId="{06FD542B-2133-499E-8CCB-BA001800E48F}" type="pres">
      <dgm:prSet presAssocID="{8E33637E-9309-41EC-B8DA-AF8D6D30AFD6}" presName="sibTrans" presStyleCnt="0"/>
      <dgm:spPr/>
    </dgm:pt>
    <dgm:pt modelId="{6B62A89D-488C-4A4C-933A-E3584EA6A39D}" type="pres">
      <dgm:prSet presAssocID="{F94683E2-7759-4A8D-BF51-B08A819B24FF}" presName="compNode" presStyleCnt="0"/>
      <dgm:spPr/>
    </dgm:pt>
    <dgm:pt modelId="{EA4833BC-8EA9-450C-824A-4D3491C9F0F5}" type="pres">
      <dgm:prSet presAssocID="{F94683E2-7759-4A8D-BF51-B08A819B24FF}" presName="bgRect" presStyleLbl="bgShp" presStyleIdx="1" presStyleCnt="3"/>
      <dgm:spPr/>
    </dgm:pt>
    <dgm:pt modelId="{7820F596-1D53-4E66-AEEB-A2FAE47F0B3A}" type="pres">
      <dgm:prSet presAssocID="{F94683E2-7759-4A8D-BF51-B08A819B24FF}" presName="iconRect" presStyleLbl="node1" presStyleIdx="1" presStyleCnt="3"/>
      <dgm:spPr>
        <a:blipFill rotWithShape="1">
          <a:blip xmlns:r="http://schemas.openxmlformats.org/officeDocument/2006/relationships" r:embed="rId3"/>
          <a:srcRect/>
          <a:stretch>
            <a:fillRect/>
          </a:stretch>
        </a:blipFill>
        <a:ln>
          <a:noFill/>
        </a:ln>
      </dgm:spPr>
    </dgm:pt>
    <dgm:pt modelId="{F50B355F-0662-4FAD-9D86-943AEB01FA6A}" type="pres">
      <dgm:prSet presAssocID="{F94683E2-7759-4A8D-BF51-B08A819B24FF}" presName="spaceRect" presStyleCnt="0"/>
      <dgm:spPr/>
    </dgm:pt>
    <dgm:pt modelId="{79565791-A26F-491E-BDE9-D64BD34F3C50}" type="pres">
      <dgm:prSet presAssocID="{F94683E2-7759-4A8D-BF51-B08A819B24FF}" presName="parTx" presStyleLbl="revTx" presStyleIdx="1" presStyleCnt="3">
        <dgm:presLayoutVars>
          <dgm:chMax val="0"/>
          <dgm:chPref val="0"/>
        </dgm:presLayoutVars>
      </dgm:prSet>
      <dgm:spPr/>
    </dgm:pt>
    <dgm:pt modelId="{2C809351-C15A-4877-83D1-4F008714E92B}" type="pres">
      <dgm:prSet presAssocID="{E4FB2FBA-0F76-4ACC-B776-895FE256F3B2}" presName="sibTrans" presStyleCnt="0"/>
      <dgm:spPr/>
    </dgm:pt>
    <dgm:pt modelId="{D296A849-122C-4CDE-95C8-BF9C56DFB30B}" type="pres">
      <dgm:prSet presAssocID="{26C47F3D-B6AC-4976-9096-4C8D764EA14E}" presName="compNode" presStyleCnt="0"/>
      <dgm:spPr/>
    </dgm:pt>
    <dgm:pt modelId="{ED832AFF-8CE0-4EB8-8593-770334544D27}" type="pres">
      <dgm:prSet presAssocID="{26C47F3D-B6AC-4976-9096-4C8D764EA14E}" presName="bgRect" presStyleLbl="bgShp" presStyleIdx="2" presStyleCnt="3"/>
      <dgm:spPr/>
    </dgm:pt>
    <dgm:pt modelId="{B1DDA817-3BA8-4628-AD53-3B32B99EF318}" type="pres">
      <dgm:prSet presAssocID="{26C47F3D-B6AC-4976-9096-4C8D764EA14E}" presName="iconRect" presStyleLbl="node1" presStyleIdx="2"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pt>
    <dgm:pt modelId="{9F2AC713-00AE-4E9B-8743-C5DFB146049F}" type="pres">
      <dgm:prSet presAssocID="{26C47F3D-B6AC-4976-9096-4C8D764EA14E}" presName="spaceRect" presStyleCnt="0"/>
      <dgm:spPr/>
    </dgm:pt>
    <dgm:pt modelId="{0CA35C6E-D877-47BD-A5DF-B96366A62874}" type="pres">
      <dgm:prSet presAssocID="{26C47F3D-B6AC-4976-9096-4C8D764EA14E}" presName="parTx" presStyleLbl="revTx" presStyleIdx="2" presStyleCnt="3">
        <dgm:presLayoutVars>
          <dgm:chMax val="0"/>
          <dgm:chPref val="0"/>
        </dgm:presLayoutVars>
      </dgm:prSet>
      <dgm:spPr/>
    </dgm:pt>
  </dgm:ptLst>
  <dgm:cxnLst>
    <dgm:cxn modelId="{8B756A29-11BE-45FE-9F9C-05AAEF3BA053}" type="presOf" srcId="{3B0635DE-7F16-48F8-AF5A-AE2444E1BF58}" destId="{DBFBD932-ABE5-400F-BA33-190BA2771F93}" srcOrd="0" destOrd="0" presId="urn:microsoft.com/office/officeart/2018/2/layout/IconVerticalSolidList"/>
    <dgm:cxn modelId="{6392704E-2EBE-4B25-BF43-73144EC7B92F}" type="presOf" srcId="{F94683E2-7759-4A8D-BF51-B08A819B24FF}" destId="{79565791-A26F-491E-BDE9-D64BD34F3C50}" srcOrd="0" destOrd="0" presId="urn:microsoft.com/office/officeart/2018/2/layout/IconVerticalSolidList"/>
    <dgm:cxn modelId="{21B24353-5AAD-41B5-974E-04466985574C}" srcId="{EF71B745-7E63-43B4-B7BB-1BF7649A2653}" destId="{26C47F3D-B6AC-4976-9096-4C8D764EA14E}" srcOrd="2" destOrd="0" parTransId="{75A43FCA-18C7-4C33-AFA7-D14D836A0762}" sibTransId="{2534838D-DC92-4EC9-ACE3-17F26659298C}"/>
    <dgm:cxn modelId="{F1594B99-3DB3-420B-AEC4-50986A52D002}" type="presOf" srcId="{26C47F3D-B6AC-4976-9096-4C8D764EA14E}" destId="{0CA35C6E-D877-47BD-A5DF-B96366A62874}" srcOrd="0" destOrd="0" presId="urn:microsoft.com/office/officeart/2018/2/layout/IconVerticalSolidList"/>
    <dgm:cxn modelId="{7C0BC4BA-E5BA-4A8E-8368-6778C91ECC62}" srcId="{EF71B745-7E63-43B4-B7BB-1BF7649A2653}" destId="{F94683E2-7759-4A8D-BF51-B08A819B24FF}" srcOrd="1" destOrd="0" parTransId="{F7CE638D-6608-4C9B-8812-138735E69566}" sibTransId="{E4FB2FBA-0F76-4ACC-B776-895FE256F3B2}"/>
    <dgm:cxn modelId="{DDABC6F9-4571-468A-8757-68F78A8BB124}" type="presOf" srcId="{EF71B745-7E63-43B4-B7BB-1BF7649A2653}" destId="{22A85B61-C41C-4453-BC74-E44FE9D491C2}" srcOrd="0" destOrd="0" presId="urn:microsoft.com/office/officeart/2018/2/layout/IconVerticalSolidList"/>
    <dgm:cxn modelId="{6CC650FD-86A6-47B1-B9AA-13AE6BFA4BC7}" srcId="{EF71B745-7E63-43B4-B7BB-1BF7649A2653}" destId="{3B0635DE-7F16-48F8-AF5A-AE2444E1BF58}" srcOrd="0" destOrd="0" parTransId="{3AB4B307-D8DD-46F3-A053-81DFE49E83D7}" sibTransId="{8E33637E-9309-41EC-B8DA-AF8D6D30AFD6}"/>
    <dgm:cxn modelId="{58ECCA7F-12C0-433E-9430-1BC777B270C8}" type="presParOf" srcId="{22A85B61-C41C-4453-BC74-E44FE9D491C2}" destId="{2BA0BB53-E838-4A57-BF35-EF4D452532EB}" srcOrd="0" destOrd="0" presId="urn:microsoft.com/office/officeart/2018/2/layout/IconVerticalSolidList"/>
    <dgm:cxn modelId="{331339BB-20F0-4A99-9EAE-8AA346466A79}" type="presParOf" srcId="{2BA0BB53-E838-4A57-BF35-EF4D452532EB}" destId="{60704823-7F03-4BAD-B568-049563F34225}" srcOrd="0" destOrd="0" presId="urn:microsoft.com/office/officeart/2018/2/layout/IconVerticalSolidList"/>
    <dgm:cxn modelId="{0B4C66C9-DF79-4C1A-95E4-FE16B792AD5D}" type="presParOf" srcId="{2BA0BB53-E838-4A57-BF35-EF4D452532EB}" destId="{7CF50300-76A1-442D-8268-C6C683B773BA}" srcOrd="1" destOrd="0" presId="urn:microsoft.com/office/officeart/2018/2/layout/IconVerticalSolidList"/>
    <dgm:cxn modelId="{68A1525C-9AC5-4253-AC4E-49C219B5D597}" type="presParOf" srcId="{2BA0BB53-E838-4A57-BF35-EF4D452532EB}" destId="{1FA1CFC6-B1EC-4BC0-8D24-74850F29B5C3}" srcOrd="2" destOrd="0" presId="urn:microsoft.com/office/officeart/2018/2/layout/IconVerticalSolidList"/>
    <dgm:cxn modelId="{58464445-DACD-4B75-AFDA-301D529D74C8}" type="presParOf" srcId="{2BA0BB53-E838-4A57-BF35-EF4D452532EB}" destId="{DBFBD932-ABE5-400F-BA33-190BA2771F93}" srcOrd="3" destOrd="0" presId="urn:microsoft.com/office/officeart/2018/2/layout/IconVerticalSolidList"/>
    <dgm:cxn modelId="{EDC2A701-99A0-4739-ADAF-39D3689DCA14}" type="presParOf" srcId="{22A85B61-C41C-4453-BC74-E44FE9D491C2}" destId="{06FD542B-2133-499E-8CCB-BA001800E48F}" srcOrd="1" destOrd="0" presId="urn:microsoft.com/office/officeart/2018/2/layout/IconVerticalSolidList"/>
    <dgm:cxn modelId="{93E67149-AB28-4086-A4E3-08324E2C7D2D}" type="presParOf" srcId="{22A85B61-C41C-4453-BC74-E44FE9D491C2}" destId="{6B62A89D-488C-4A4C-933A-E3584EA6A39D}" srcOrd="2" destOrd="0" presId="urn:microsoft.com/office/officeart/2018/2/layout/IconVerticalSolidList"/>
    <dgm:cxn modelId="{7CF0EC06-673E-4761-AA24-1B2AD265D270}" type="presParOf" srcId="{6B62A89D-488C-4A4C-933A-E3584EA6A39D}" destId="{EA4833BC-8EA9-450C-824A-4D3491C9F0F5}" srcOrd="0" destOrd="0" presId="urn:microsoft.com/office/officeart/2018/2/layout/IconVerticalSolidList"/>
    <dgm:cxn modelId="{F92658EA-8429-4B8D-9FAF-1CDBC436630D}" type="presParOf" srcId="{6B62A89D-488C-4A4C-933A-E3584EA6A39D}" destId="{7820F596-1D53-4E66-AEEB-A2FAE47F0B3A}" srcOrd="1" destOrd="0" presId="urn:microsoft.com/office/officeart/2018/2/layout/IconVerticalSolidList"/>
    <dgm:cxn modelId="{458A4A06-EFC8-42E9-8E07-0A1BEBFE3D84}" type="presParOf" srcId="{6B62A89D-488C-4A4C-933A-E3584EA6A39D}" destId="{F50B355F-0662-4FAD-9D86-943AEB01FA6A}" srcOrd="2" destOrd="0" presId="urn:microsoft.com/office/officeart/2018/2/layout/IconVerticalSolidList"/>
    <dgm:cxn modelId="{0276B29C-2314-4C8D-95E7-F06DCB180D1C}" type="presParOf" srcId="{6B62A89D-488C-4A4C-933A-E3584EA6A39D}" destId="{79565791-A26F-491E-BDE9-D64BD34F3C50}" srcOrd="3" destOrd="0" presId="urn:microsoft.com/office/officeart/2018/2/layout/IconVerticalSolidList"/>
    <dgm:cxn modelId="{00B25A16-C6A4-4630-A473-27483DB8763C}" type="presParOf" srcId="{22A85B61-C41C-4453-BC74-E44FE9D491C2}" destId="{2C809351-C15A-4877-83D1-4F008714E92B}" srcOrd="3" destOrd="0" presId="urn:microsoft.com/office/officeart/2018/2/layout/IconVerticalSolidList"/>
    <dgm:cxn modelId="{5318098C-9CB8-465F-BFE9-4C81EBC33131}" type="presParOf" srcId="{22A85B61-C41C-4453-BC74-E44FE9D491C2}" destId="{D296A849-122C-4CDE-95C8-BF9C56DFB30B}" srcOrd="4" destOrd="0" presId="urn:microsoft.com/office/officeart/2018/2/layout/IconVerticalSolidList"/>
    <dgm:cxn modelId="{E1D13ACD-FA0F-46D8-A33A-11BA53BCEF9C}" type="presParOf" srcId="{D296A849-122C-4CDE-95C8-BF9C56DFB30B}" destId="{ED832AFF-8CE0-4EB8-8593-770334544D27}" srcOrd="0" destOrd="0" presId="urn:microsoft.com/office/officeart/2018/2/layout/IconVerticalSolidList"/>
    <dgm:cxn modelId="{286022BC-07D4-4B03-8E7B-47DE364B5522}" type="presParOf" srcId="{D296A849-122C-4CDE-95C8-BF9C56DFB30B}" destId="{B1DDA817-3BA8-4628-AD53-3B32B99EF318}" srcOrd="1" destOrd="0" presId="urn:microsoft.com/office/officeart/2018/2/layout/IconVerticalSolidList"/>
    <dgm:cxn modelId="{A6F77F92-9BEE-48F6-A987-A52D3D559715}" type="presParOf" srcId="{D296A849-122C-4CDE-95C8-BF9C56DFB30B}" destId="{9F2AC713-00AE-4E9B-8743-C5DFB146049F}" srcOrd="2" destOrd="0" presId="urn:microsoft.com/office/officeart/2018/2/layout/IconVerticalSolidList"/>
    <dgm:cxn modelId="{31D96B05-90FA-452D-B502-F7ED30F22165}" type="presParOf" srcId="{D296A849-122C-4CDE-95C8-BF9C56DFB30B}" destId="{0CA35C6E-D877-47BD-A5DF-B96366A6287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B36286-5B62-4463-9D36-D7A0415B796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98FEFB0-7479-4B02-B6FA-AB4DBF923934}">
      <dgm:prSet/>
      <dgm:spPr/>
      <dgm:t>
        <a:bodyPr/>
        <a:lstStyle/>
        <a:p>
          <a:r>
            <a:rPr lang="fr-BE" dirty="0"/>
            <a:t>L'optimisation des mécanismes d'aide alimentaire.</a:t>
          </a:r>
          <a:endParaRPr lang="en-US" dirty="0"/>
        </a:p>
      </dgm:t>
    </dgm:pt>
    <dgm:pt modelId="{A246ADFA-57CA-47DC-AA03-62242D357A43}" type="parTrans" cxnId="{49D7375D-47B5-4C77-A264-0775CA41451E}">
      <dgm:prSet/>
      <dgm:spPr/>
      <dgm:t>
        <a:bodyPr/>
        <a:lstStyle/>
        <a:p>
          <a:endParaRPr lang="en-US"/>
        </a:p>
      </dgm:t>
    </dgm:pt>
    <dgm:pt modelId="{320234BA-A496-4DFE-A8A0-20989638D0B8}" type="sibTrans" cxnId="{49D7375D-47B5-4C77-A264-0775CA41451E}">
      <dgm:prSet/>
      <dgm:spPr/>
      <dgm:t>
        <a:bodyPr/>
        <a:lstStyle/>
        <a:p>
          <a:endParaRPr lang="en-US"/>
        </a:p>
      </dgm:t>
    </dgm:pt>
    <dgm:pt modelId="{28AD7431-7D4A-4766-BB8F-00988E9C2C22}">
      <dgm:prSet/>
      <dgm:spPr/>
      <dgm:t>
        <a:bodyPr/>
        <a:lstStyle/>
        <a:p>
          <a:r>
            <a:rPr lang="fr-BE" dirty="0"/>
            <a:t>Le travail thématique particulier sur le social-santé</a:t>
          </a:r>
          <a:endParaRPr lang="en-US" dirty="0"/>
        </a:p>
      </dgm:t>
    </dgm:pt>
    <dgm:pt modelId="{29F57F8E-F222-4F72-9B54-2CA03BC14461}" type="parTrans" cxnId="{785BA38B-AC3B-43DD-B325-16163866041F}">
      <dgm:prSet/>
      <dgm:spPr/>
      <dgm:t>
        <a:bodyPr/>
        <a:lstStyle/>
        <a:p>
          <a:endParaRPr lang="en-US"/>
        </a:p>
      </dgm:t>
    </dgm:pt>
    <dgm:pt modelId="{1CD190E6-6E03-4AF8-8DCB-0F06793A8FC3}" type="sibTrans" cxnId="{785BA38B-AC3B-43DD-B325-16163866041F}">
      <dgm:prSet/>
      <dgm:spPr/>
      <dgm:t>
        <a:bodyPr/>
        <a:lstStyle/>
        <a:p>
          <a:endParaRPr lang="en-US"/>
        </a:p>
      </dgm:t>
    </dgm:pt>
    <dgm:pt modelId="{E3171A40-F675-4282-BA6E-A0FA70A86459}">
      <dgm:prSet/>
      <dgm:spPr/>
      <dgm:t>
        <a:bodyPr/>
        <a:lstStyle/>
        <a:p>
          <a:r>
            <a:rPr lang="fr-BE" dirty="0"/>
            <a:t>L’élaboration d’un plan local de lutte contre la précarité à Etterbeek</a:t>
          </a:r>
          <a:endParaRPr lang="en-US" dirty="0"/>
        </a:p>
      </dgm:t>
    </dgm:pt>
    <dgm:pt modelId="{71BE5D18-9CD4-4FBC-9084-8147DC1F571B}" type="parTrans" cxnId="{99C5F87E-75C0-4C6D-B000-B19B61ED9F84}">
      <dgm:prSet/>
      <dgm:spPr/>
      <dgm:t>
        <a:bodyPr/>
        <a:lstStyle/>
        <a:p>
          <a:endParaRPr lang="en-US"/>
        </a:p>
      </dgm:t>
    </dgm:pt>
    <dgm:pt modelId="{CD0487FB-403C-41C8-BDCE-579353462524}" type="sibTrans" cxnId="{99C5F87E-75C0-4C6D-B000-B19B61ED9F84}">
      <dgm:prSet/>
      <dgm:spPr/>
      <dgm:t>
        <a:bodyPr/>
        <a:lstStyle/>
        <a:p>
          <a:endParaRPr lang="en-US"/>
        </a:p>
      </dgm:t>
    </dgm:pt>
    <dgm:pt modelId="{7D4D56E6-C5C1-4705-ABA0-79707367C2A2}">
      <dgm:prSet/>
      <dgm:spPr/>
      <dgm:t>
        <a:bodyPr/>
        <a:lstStyle/>
        <a:p>
          <a:r>
            <a:rPr lang="fr-BE" dirty="0"/>
            <a:t>La lutte contre le non-recours au droit social</a:t>
          </a:r>
          <a:endParaRPr lang="en-US" dirty="0"/>
        </a:p>
      </dgm:t>
    </dgm:pt>
    <dgm:pt modelId="{231D4BDB-6146-43D1-AC7D-1454FD0AF4A6}" type="parTrans" cxnId="{7564827D-FE09-4149-91D2-BB86CE314DA8}">
      <dgm:prSet/>
      <dgm:spPr/>
      <dgm:t>
        <a:bodyPr/>
        <a:lstStyle/>
        <a:p>
          <a:endParaRPr lang="en-US"/>
        </a:p>
      </dgm:t>
    </dgm:pt>
    <dgm:pt modelId="{E7C70370-88A3-4442-8F0A-FC80872A0D42}" type="sibTrans" cxnId="{7564827D-FE09-4149-91D2-BB86CE314DA8}">
      <dgm:prSet/>
      <dgm:spPr/>
      <dgm:t>
        <a:bodyPr/>
        <a:lstStyle/>
        <a:p>
          <a:endParaRPr lang="en-US"/>
        </a:p>
      </dgm:t>
    </dgm:pt>
    <dgm:pt modelId="{F63C87DA-3553-4A9A-90CB-D6B144163EDA}">
      <dgm:prSet/>
      <dgm:spPr/>
      <dgm:t>
        <a:bodyPr/>
        <a:lstStyle/>
        <a:p>
          <a:r>
            <a:rPr lang="fr-BE" dirty="0"/>
            <a:t>La lutte contre le sans-abrisme et, plus largement, l’accès au logement</a:t>
          </a:r>
          <a:endParaRPr lang="en-US" dirty="0"/>
        </a:p>
      </dgm:t>
    </dgm:pt>
    <dgm:pt modelId="{90D3302B-8734-4C95-9554-45530CEE7FB2}" type="parTrans" cxnId="{EB04B96C-3B2B-4DCE-89EA-C94188BAD498}">
      <dgm:prSet/>
      <dgm:spPr/>
      <dgm:t>
        <a:bodyPr/>
        <a:lstStyle/>
        <a:p>
          <a:endParaRPr lang="en-US"/>
        </a:p>
      </dgm:t>
    </dgm:pt>
    <dgm:pt modelId="{D89C5B41-4FA9-4582-83F9-C6B520D5D0F9}" type="sibTrans" cxnId="{EB04B96C-3B2B-4DCE-89EA-C94188BAD498}">
      <dgm:prSet/>
      <dgm:spPr/>
      <dgm:t>
        <a:bodyPr/>
        <a:lstStyle/>
        <a:p>
          <a:endParaRPr lang="en-US"/>
        </a:p>
      </dgm:t>
    </dgm:pt>
    <dgm:pt modelId="{5F545225-3054-48DA-AA41-B91D1A5548DC}">
      <dgm:prSet/>
      <dgm:spPr/>
      <dgm:t>
        <a:bodyPr/>
        <a:lstStyle/>
        <a:p>
          <a:r>
            <a:rPr lang="en-GB" dirty="0"/>
            <a:t>La lutte contre l’isolement</a:t>
          </a:r>
          <a:endParaRPr lang="en-US" dirty="0"/>
        </a:p>
      </dgm:t>
    </dgm:pt>
    <dgm:pt modelId="{D27D527E-45CB-4E1D-AD55-E6040AC98119}" type="parTrans" cxnId="{6F84C27A-FEE0-478A-BED9-1E8251F7FAA1}">
      <dgm:prSet/>
      <dgm:spPr/>
      <dgm:t>
        <a:bodyPr/>
        <a:lstStyle/>
        <a:p>
          <a:endParaRPr lang="en-US"/>
        </a:p>
      </dgm:t>
    </dgm:pt>
    <dgm:pt modelId="{0E77767D-6793-44FA-A73A-371600D17B47}" type="sibTrans" cxnId="{6F84C27A-FEE0-478A-BED9-1E8251F7FAA1}">
      <dgm:prSet/>
      <dgm:spPr/>
      <dgm:t>
        <a:bodyPr/>
        <a:lstStyle/>
        <a:p>
          <a:endParaRPr lang="en-US"/>
        </a:p>
      </dgm:t>
    </dgm:pt>
    <dgm:pt modelId="{B923E0BA-F250-4762-8CC2-D83BF58AD2C3}">
      <dgm:prSet/>
      <dgm:spPr/>
      <dgm:t>
        <a:bodyPr/>
        <a:lstStyle/>
        <a:p>
          <a:r>
            <a:rPr lang="fr-BE" dirty="0"/>
            <a:t>La lutte contre la précarité énergétique</a:t>
          </a:r>
          <a:endParaRPr lang="en-US" dirty="0"/>
        </a:p>
      </dgm:t>
    </dgm:pt>
    <dgm:pt modelId="{0272E72C-C028-4FE2-B42F-C436DFAFFBDF}" type="parTrans" cxnId="{E9B172D0-31B2-4646-A8F2-C217FAF02BB2}">
      <dgm:prSet/>
      <dgm:spPr/>
      <dgm:t>
        <a:bodyPr/>
        <a:lstStyle/>
        <a:p>
          <a:endParaRPr lang="en-US"/>
        </a:p>
      </dgm:t>
    </dgm:pt>
    <dgm:pt modelId="{57AA3002-8B8B-4A87-B900-01E3486D172C}" type="sibTrans" cxnId="{E9B172D0-31B2-4646-A8F2-C217FAF02BB2}">
      <dgm:prSet/>
      <dgm:spPr/>
      <dgm:t>
        <a:bodyPr/>
        <a:lstStyle/>
        <a:p>
          <a:endParaRPr lang="en-US"/>
        </a:p>
      </dgm:t>
    </dgm:pt>
    <dgm:pt modelId="{8F6B7532-57BB-4C18-8D51-3BEE50C11660}">
      <dgm:prSet/>
      <dgm:spPr/>
      <dgm:t>
        <a:bodyPr/>
        <a:lstStyle/>
        <a:p>
          <a:r>
            <a:rPr lang="fr-BE" dirty="0"/>
            <a:t>La lutte contre la fracture numérique</a:t>
          </a:r>
          <a:endParaRPr lang="en-US" dirty="0"/>
        </a:p>
      </dgm:t>
    </dgm:pt>
    <dgm:pt modelId="{7730459B-B12F-48CA-9DF1-5B5C54C6687D}" type="parTrans" cxnId="{3422A764-7C3D-40CE-AAEB-E5B70C78CA23}">
      <dgm:prSet/>
      <dgm:spPr/>
      <dgm:t>
        <a:bodyPr/>
        <a:lstStyle/>
        <a:p>
          <a:endParaRPr lang="en-US"/>
        </a:p>
      </dgm:t>
    </dgm:pt>
    <dgm:pt modelId="{7913D638-C2EB-4782-B22C-D1E2BBD85373}" type="sibTrans" cxnId="{3422A764-7C3D-40CE-AAEB-E5B70C78CA23}">
      <dgm:prSet/>
      <dgm:spPr/>
      <dgm:t>
        <a:bodyPr/>
        <a:lstStyle/>
        <a:p>
          <a:endParaRPr lang="en-US"/>
        </a:p>
      </dgm:t>
    </dgm:pt>
    <dgm:pt modelId="{8752CC38-733E-483D-8148-D81A1F5CFC04}" type="pres">
      <dgm:prSet presAssocID="{00B36286-5B62-4463-9D36-D7A0415B7964}" presName="diagram" presStyleCnt="0">
        <dgm:presLayoutVars>
          <dgm:dir/>
          <dgm:resizeHandles val="exact"/>
        </dgm:presLayoutVars>
      </dgm:prSet>
      <dgm:spPr/>
    </dgm:pt>
    <dgm:pt modelId="{2DC51059-131C-4FF7-AAC7-9BDE5A6873B4}" type="pres">
      <dgm:prSet presAssocID="{698FEFB0-7479-4B02-B6FA-AB4DBF923934}" presName="node" presStyleLbl="node1" presStyleIdx="0" presStyleCnt="8">
        <dgm:presLayoutVars>
          <dgm:bulletEnabled val="1"/>
        </dgm:presLayoutVars>
      </dgm:prSet>
      <dgm:spPr/>
    </dgm:pt>
    <dgm:pt modelId="{4C68E089-24DE-44F6-8387-52FB7F8C9126}" type="pres">
      <dgm:prSet presAssocID="{320234BA-A496-4DFE-A8A0-20989638D0B8}" presName="sibTrans" presStyleCnt="0"/>
      <dgm:spPr/>
    </dgm:pt>
    <dgm:pt modelId="{AD7AE8D7-962E-47FD-8318-F329B22829E7}" type="pres">
      <dgm:prSet presAssocID="{28AD7431-7D4A-4766-BB8F-00988E9C2C22}" presName="node" presStyleLbl="node1" presStyleIdx="1" presStyleCnt="8">
        <dgm:presLayoutVars>
          <dgm:bulletEnabled val="1"/>
        </dgm:presLayoutVars>
      </dgm:prSet>
      <dgm:spPr/>
    </dgm:pt>
    <dgm:pt modelId="{D7DAA155-2090-4478-BABC-639AE28BAECF}" type="pres">
      <dgm:prSet presAssocID="{1CD190E6-6E03-4AF8-8DCB-0F06793A8FC3}" presName="sibTrans" presStyleCnt="0"/>
      <dgm:spPr/>
    </dgm:pt>
    <dgm:pt modelId="{DB80CA2F-639D-4A79-B9DA-2F4ED5C9C501}" type="pres">
      <dgm:prSet presAssocID="{E3171A40-F675-4282-BA6E-A0FA70A86459}" presName="node" presStyleLbl="node1" presStyleIdx="2" presStyleCnt="8">
        <dgm:presLayoutVars>
          <dgm:bulletEnabled val="1"/>
        </dgm:presLayoutVars>
      </dgm:prSet>
      <dgm:spPr/>
    </dgm:pt>
    <dgm:pt modelId="{A116ABFD-C050-4DE8-8EFB-CAF8F55EE56A}" type="pres">
      <dgm:prSet presAssocID="{CD0487FB-403C-41C8-BDCE-579353462524}" presName="sibTrans" presStyleCnt="0"/>
      <dgm:spPr/>
    </dgm:pt>
    <dgm:pt modelId="{772A27B9-78EC-43D3-B621-A35D0537DCAC}" type="pres">
      <dgm:prSet presAssocID="{7D4D56E6-C5C1-4705-ABA0-79707367C2A2}" presName="node" presStyleLbl="node1" presStyleIdx="3" presStyleCnt="8">
        <dgm:presLayoutVars>
          <dgm:bulletEnabled val="1"/>
        </dgm:presLayoutVars>
      </dgm:prSet>
      <dgm:spPr/>
    </dgm:pt>
    <dgm:pt modelId="{E6C62DE7-32AC-4889-B8CE-C5AEB54440C5}" type="pres">
      <dgm:prSet presAssocID="{E7C70370-88A3-4442-8F0A-FC80872A0D42}" presName="sibTrans" presStyleCnt="0"/>
      <dgm:spPr/>
    </dgm:pt>
    <dgm:pt modelId="{89C73C8A-AB7E-4D44-A547-2A6EBA6F195A}" type="pres">
      <dgm:prSet presAssocID="{F63C87DA-3553-4A9A-90CB-D6B144163EDA}" presName="node" presStyleLbl="node1" presStyleIdx="4" presStyleCnt="8">
        <dgm:presLayoutVars>
          <dgm:bulletEnabled val="1"/>
        </dgm:presLayoutVars>
      </dgm:prSet>
      <dgm:spPr/>
    </dgm:pt>
    <dgm:pt modelId="{8F087D66-EEEB-4914-842B-FF1791C6ECAA}" type="pres">
      <dgm:prSet presAssocID="{D89C5B41-4FA9-4582-83F9-C6B520D5D0F9}" presName="sibTrans" presStyleCnt="0"/>
      <dgm:spPr/>
    </dgm:pt>
    <dgm:pt modelId="{683D5735-624F-4986-A67D-E44AB27BB2F6}" type="pres">
      <dgm:prSet presAssocID="{5F545225-3054-48DA-AA41-B91D1A5548DC}" presName="node" presStyleLbl="node1" presStyleIdx="5" presStyleCnt="8">
        <dgm:presLayoutVars>
          <dgm:bulletEnabled val="1"/>
        </dgm:presLayoutVars>
      </dgm:prSet>
      <dgm:spPr/>
    </dgm:pt>
    <dgm:pt modelId="{141C47E4-4873-4EA1-89FD-1CE745B60398}" type="pres">
      <dgm:prSet presAssocID="{0E77767D-6793-44FA-A73A-371600D17B47}" presName="sibTrans" presStyleCnt="0"/>
      <dgm:spPr/>
    </dgm:pt>
    <dgm:pt modelId="{E7A07AB9-0128-4E0B-9803-3E71A3B3C023}" type="pres">
      <dgm:prSet presAssocID="{B923E0BA-F250-4762-8CC2-D83BF58AD2C3}" presName="node" presStyleLbl="node1" presStyleIdx="6" presStyleCnt="8">
        <dgm:presLayoutVars>
          <dgm:bulletEnabled val="1"/>
        </dgm:presLayoutVars>
      </dgm:prSet>
      <dgm:spPr/>
    </dgm:pt>
    <dgm:pt modelId="{1049F4FA-3F59-4FA6-B418-D4B6D1817BB4}" type="pres">
      <dgm:prSet presAssocID="{57AA3002-8B8B-4A87-B900-01E3486D172C}" presName="sibTrans" presStyleCnt="0"/>
      <dgm:spPr/>
    </dgm:pt>
    <dgm:pt modelId="{31BC607F-DD34-468B-8076-ADF34DCFFE12}" type="pres">
      <dgm:prSet presAssocID="{8F6B7532-57BB-4C18-8D51-3BEE50C11660}" presName="node" presStyleLbl="node1" presStyleIdx="7" presStyleCnt="8">
        <dgm:presLayoutVars>
          <dgm:bulletEnabled val="1"/>
        </dgm:presLayoutVars>
      </dgm:prSet>
      <dgm:spPr/>
    </dgm:pt>
  </dgm:ptLst>
  <dgm:cxnLst>
    <dgm:cxn modelId="{C8660B26-6126-4548-BDFC-F0D107110FB6}" type="presOf" srcId="{698FEFB0-7479-4B02-B6FA-AB4DBF923934}" destId="{2DC51059-131C-4FF7-AAC7-9BDE5A6873B4}" srcOrd="0" destOrd="0" presId="urn:microsoft.com/office/officeart/2005/8/layout/default"/>
    <dgm:cxn modelId="{BD3F9035-5C9A-4A88-91F4-049FD96A42BE}" type="presOf" srcId="{5F545225-3054-48DA-AA41-B91D1A5548DC}" destId="{683D5735-624F-4986-A67D-E44AB27BB2F6}" srcOrd="0" destOrd="0" presId="urn:microsoft.com/office/officeart/2005/8/layout/default"/>
    <dgm:cxn modelId="{49D7375D-47B5-4C77-A264-0775CA41451E}" srcId="{00B36286-5B62-4463-9D36-D7A0415B7964}" destId="{698FEFB0-7479-4B02-B6FA-AB4DBF923934}" srcOrd="0" destOrd="0" parTransId="{A246ADFA-57CA-47DC-AA03-62242D357A43}" sibTransId="{320234BA-A496-4DFE-A8A0-20989638D0B8}"/>
    <dgm:cxn modelId="{78810043-D372-4783-8320-4A5AC46B4068}" type="presOf" srcId="{8F6B7532-57BB-4C18-8D51-3BEE50C11660}" destId="{31BC607F-DD34-468B-8076-ADF34DCFFE12}" srcOrd="0" destOrd="0" presId="urn:microsoft.com/office/officeart/2005/8/layout/default"/>
    <dgm:cxn modelId="{3422A764-7C3D-40CE-AAEB-E5B70C78CA23}" srcId="{00B36286-5B62-4463-9D36-D7A0415B7964}" destId="{8F6B7532-57BB-4C18-8D51-3BEE50C11660}" srcOrd="7" destOrd="0" parTransId="{7730459B-B12F-48CA-9DF1-5B5C54C6687D}" sibTransId="{7913D638-C2EB-4782-B22C-D1E2BBD85373}"/>
    <dgm:cxn modelId="{EB04B96C-3B2B-4DCE-89EA-C94188BAD498}" srcId="{00B36286-5B62-4463-9D36-D7A0415B7964}" destId="{F63C87DA-3553-4A9A-90CB-D6B144163EDA}" srcOrd="4" destOrd="0" parTransId="{90D3302B-8734-4C95-9554-45530CEE7FB2}" sibTransId="{D89C5B41-4FA9-4582-83F9-C6B520D5D0F9}"/>
    <dgm:cxn modelId="{6F84C27A-FEE0-478A-BED9-1E8251F7FAA1}" srcId="{00B36286-5B62-4463-9D36-D7A0415B7964}" destId="{5F545225-3054-48DA-AA41-B91D1A5548DC}" srcOrd="5" destOrd="0" parTransId="{D27D527E-45CB-4E1D-AD55-E6040AC98119}" sibTransId="{0E77767D-6793-44FA-A73A-371600D17B47}"/>
    <dgm:cxn modelId="{7564827D-FE09-4149-91D2-BB86CE314DA8}" srcId="{00B36286-5B62-4463-9D36-D7A0415B7964}" destId="{7D4D56E6-C5C1-4705-ABA0-79707367C2A2}" srcOrd="3" destOrd="0" parTransId="{231D4BDB-6146-43D1-AC7D-1454FD0AF4A6}" sibTransId="{E7C70370-88A3-4442-8F0A-FC80872A0D42}"/>
    <dgm:cxn modelId="{99C5F87E-75C0-4C6D-B000-B19B61ED9F84}" srcId="{00B36286-5B62-4463-9D36-D7A0415B7964}" destId="{E3171A40-F675-4282-BA6E-A0FA70A86459}" srcOrd="2" destOrd="0" parTransId="{71BE5D18-9CD4-4FBC-9084-8147DC1F571B}" sibTransId="{CD0487FB-403C-41C8-BDCE-579353462524}"/>
    <dgm:cxn modelId="{785BA38B-AC3B-43DD-B325-16163866041F}" srcId="{00B36286-5B62-4463-9D36-D7A0415B7964}" destId="{28AD7431-7D4A-4766-BB8F-00988E9C2C22}" srcOrd="1" destOrd="0" parTransId="{29F57F8E-F222-4F72-9B54-2CA03BC14461}" sibTransId="{1CD190E6-6E03-4AF8-8DCB-0F06793A8FC3}"/>
    <dgm:cxn modelId="{1959CC93-5542-48A8-BC7C-FBDDA03513E9}" type="presOf" srcId="{28AD7431-7D4A-4766-BB8F-00988E9C2C22}" destId="{AD7AE8D7-962E-47FD-8318-F329B22829E7}" srcOrd="0" destOrd="0" presId="urn:microsoft.com/office/officeart/2005/8/layout/default"/>
    <dgm:cxn modelId="{6842E4B4-B0D9-4B63-86E4-885B58F03CC6}" type="presOf" srcId="{7D4D56E6-C5C1-4705-ABA0-79707367C2A2}" destId="{772A27B9-78EC-43D3-B621-A35D0537DCAC}" srcOrd="0" destOrd="0" presId="urn:microsoft.com/office/officeart/2005/8/layout/default"/>
    <dgm:cxn modelId="{E9B172D0-31B2-4646-A8F2-C217FAF02BB2}" srcId="{00B36286-5B62-4463-9D36-D7A0415B7964}" destId="{B923E0BA-F250-4762-8CC2-D83BF58AD2C3}" srcOrd="6" destOrd="0" parTransId="{0272E72C-C028-4FE2-B42F-C436DFAFFBDF}" sibTransId="{57AA3002-8B8B-4A87-B900-01E3486D172C}"/>
    <dgm:cxn modelId="{DC9011D5-2753-495F-8060-FFFB1281998E}" type="presOf" srcId="{00B36286-5B62-4463-9D36-D7A0415B7964}" destId="{8752CC38-733E-483D-8148-D81A1F5CFC04}" srcOrd="0" destOrd="0" presId="urn:microsoft.com/office/officeart/2005/8/layout/default"/>
    <dgm:cxn modelId="{C89833EF-5E59-4C57-AE31-2C3F9BC076A1}" type="presOf" srcId="{B923E0BA-F250-4762-8CC2-D83BF58AD2C3}" destId="{E7A07AB9-0128-4E0B-9803-3E71A3B3C023}" srcOrd="0" destOrd="0" presId="urn:microsoft.com/office/officeart/2005/8/layout/default"/>
    <dgm:cxn modelId="{F5500AF3-257F-4E1A-8AF8-E7B2C168CE67}" type="presOf" srcId="{F63C87DA-3553-4A9A-90CB-D6B144163EDA}" destId="{89C73C8A-AB7E-4D44-A547-2A6EBA6F195A}" srcOrd="0" destOrd="0" presId="urn:microsoft.com/office/officeart/2005/8/layout/default"/>
    <dgm:cxn modelId="{13833CFB-E737-4A51-BCE3-2D362B5512E9}" type="presOf" srcId="{E3171A40-F675-4282-BA6E-A0FA70A86459}" destId="{DB80CA2F-639D-4A79-B9DA-2F4ED5C9C501}" srcOrd="0" destOrd="0" presId="urn:microsoft.com/office/officeart/2005/8/layout/default"/>
    <dgm:cxn modelId="{53CF486D-7AFD-43ED-8EA8-853B415EFC06}" type="presParOf" srcId="{8752CC38-733E-483D-8148-D81A1F5CFC04}" destId="{2DC51059-131C-4FF7-AAC7-9BDE5A6873B4}" srcOrd="0" destOrd="0" presId="urn:microsoft.com/office/officeart/2005/8/layout/default"/>
    <dgm:cxn modelId="{1AD3E602-112A-4486-A521-68C4561D08A1}" type="presParOf" srcId="{8752CC38-733E-483D-8148-D81A1F5CFC04}" destId="{4C68E089-24DE-44F6-8387-52FB7F8C9126}" srcOrd="1" destOrd="0" presId="urn:microsoft.com/office/officeart/2005/8/layout/default"/>
    <dgm:cxn modelId="{C1278415-DEA4-476A-AF74-4E98E9D8EE04}" type="presParOf" srcId="{8752CC38-733E-483D-8148-D81A1F5CFC04}" destId="{AD7AE8D7-962E-47FD-8318-F329B22829E7}" srcOrd="2" destOrd="0" presId="urn:microsoft.com/office/officeart/2005/8/layout/default"/>
    <dgm:cxn modelId="{C6AD5F2E-635E-4A23-A14A-2B941EA64B57}" type="presParOf" srcId="{8752CC38-733E-483D-8148-D81A1F5CFC04}" destId="{D7DAA155-2090-4478-BABC-639AE28BAECF}" srcOrd="3" destOrd="0" presId="urn:microsoft.com/office/officeart/2005/8/layout/default"/>
    <dgm:cxn modelId="{E6AF04F7-B903-401B-A55E-8F8DC042684F}" type="presParOf" srcId="{8752CC38-733E-483D-8148-D81A1F5CFC04}" destId="{DB80CA2F-639D-4A79-B9DA-2F4ED5C9C501}" srcOrd="4" destOrd="0" presId="urn:microsoft.com/office/officeart/2005/8/layout/default"/>
    <dgm:cxn modelId="{5F0E8A5F-6044-4105-9A26-8C5BAE0C7FF4}" type="presParOf" srcId="{8752CC38-733E-483D-8148-D81A1F5CFC04}" destId="{A116ABFD-C050-4DE8-8EFB-CAF8F55EE56A}" srcOrd="5" destOrd="0" presId="urn:microsoft.com/office/officeart/2005/8/layout/default"/>
    <dgm:cxn modelId="{B6D1B1C2-A41D-4A61-BB4E-E5837E436B74}" type="presParOf" srcId="{8752CC38-733E-483D-8148-D81A1F5CFC04}" destId="{772A27B9-78EC-43D3-B621-A35D0537DCAC}" srcOrd="6" destOrd="0" presId="urn:microsoft.com/office/officeart/2005/8/layout/default"/>
    <dgm:cxn modelId="{B38ECDBF-09B3-4C9D-AC33-2082577E7BAF}" type="presParOf" srcId="{8752CC38-733E-483D-8148-D81A1F5CFC04}" destId="{E6C62DE7-32AC-4889-B8CE-C5AEB54440C5}" srcOrd="7" destOrd="0" presId="urn:microsoft.com/office/officeart/2005/8/layout/default"/>
    <dgm:cxn modelId="{513A7CDA-24BE-4FE2-A4F1-9453CA6F51B6}" type="presParOf" srcId="{8752CC38-733E-483D-8148-D81A1F5CFC04}" destId="{89C73C8A-AB7E-4D44-A547-2A6EBA6F195A}" srcOrd="8" destOrd="0" presId="urn:microsoft.com/office/officeart/2005/8/layout/default"/>
    <dgm:cxn modelId="{848475A6-5A6D-46C7-A414-5B79EB3844B6}" type="presParOf" srcId="{8752CC38-733E-483D-8148-D81A1F5CFC04}" destId="{8F087D66-EEEB-4914-842B-FF1791C6ECAA}" srcOrd="9" destOrd="0" presId="urn:microsoft.com/office/officeart/2005/8/layout/default"/>
    <dgm:cxn modelId="{2D79D483-8744-4A1A-8E71-6848A2D7BBC2}" type="presParOf" srcId="{8752CC38-733E-483D-8148-D81A1F5CFC04}" destId="{683D5735-624F-4986-A67D-E44AB27BB2F6}" srcOrd="10" destOrd="0" presId="urn:microsoft.com/office/officeart/2005/8/layout/default"/>
    <dgm:cxn modelId="{B56ACAAD-50C1-4ADE-8667-4223BBF41239}" type="presParOf" srcId="{8752CC38-733E-483D-8148-D81A1F5CFC04}" destId="{141C47E4-4873-4EA1-89FD-1CE745B60398}" srcOrd="11" destOrd="0" presId="urn:microsoft.com/office/officeart/2005/8/layout/default"/>
    <dgm:cxn modelId="{269427C1-8A40-439E-91B7-44C09C3AACC9}" type="presParOf" srcId="{8752CC38-733E-483D-8148-D81A1F5CFC04}" destId="{E7A07AB9-0128-4E0B-9803-3E71A3B3C023}" srcOrd="12" destOrd="0" presId="urn:microsoft.com/office/officeart/2005/8/layout/default"/>
    <dgm:cxn modelId="{3B299E94-F3CE-4DEC-BA47-A709295751E0}" type="presParOf" srcId="{8752CC38-733E-483D-8148-D81A1F5CFC04}" destId="{1049F4FA-3F59-4FA6-B418-D4B6D1817BB4}" srcOrd="13" destOrd="0" presId="urn:microsoft.com/office/officeart/2005/8/layout/default"/>
    <dgm:cxn modelId="{A9CA11C1-B86E-4D7F-85F0-A3F3AECE4964}" type="presParOf" srcId="{8752CC38-733E-483D-8148-D81A1F5CFC04}" destId="{31BC607F-DD34-468B-8076-ADF34DCFFE1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4823-7F03-4BAD-B568-049563F34225}">
      <dsp:nvSpPr>
        <dsp:cNvPr id="0" name=""/>
        <dsp:cNvSpPr/>
      </dsp:nvSpPr>
      <dsp:spPr>
        <a:xfrm>
          <a:off x="0" y="438"/>
          <a:ext cx="6305371" cy="1026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F50300-76A1-442D-8268-C6C683B773BA}">
      <dsp:nvSpPr>
        <dsp:cNvPr id="0" name=""/>
        <dsp:cNvSpPr/>
      </dsp:nvSpPr>
      <dsp:spPr>
        <a:xfrm>
          <a:off x="310531" y="231412"/>
          <a:ext cx="564602" cy="5646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FBD932-ABE5-400F-BA33-190BA2771F93}">
      <dsp:nvSpPr>
        <dsp:cNvPr id="0" name=""/>
        <dsp:cNvSpPr/>
      </dsp:nvSpPr>
      <dsp:spPr>
        <a:xfrm>
          <a:off x="1185666" y="438"/>
          <a:ext cx="5119704" cy="102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43" tIns="108643" rIns="108643" bIns="108643" numCol="1" spcCol="1270" anchor="ctr" anchorCtr="0">
          <a:noAutofit/>
        </a:bodyPr>
        <a:lstStyle/>
        <a:p>
          <a:pPr marL="0" lvl="0" indent="0" algn="l" defTabSz="933450">
            <a:lnSpc>
              <a:spcPct val="90000"/>
            </a:lnSpc>
            <a:spcBef>
              <a:spcPct val="0"/>
            </a:spcBef>
            <a:spcAft>
              <a:spcPct val="35000"/>
            </a:spcAft>
            <a:buNone/>
          </a:pPr>
          <a:r>
            <a:rPr lang="fr-BE" sz="2100" kern="1200" baseline="0"/>
            <a:t>Article 62 de la Loi Organique des C.P.A.S. du 8 juillet 1976</a:t>
          </a:r>
          <a:endParaRPr lang="en-US" sz="2100" kern="1200"/>
        </a:p>
      </dsp:txBody>
      <dsp:txXfrm>
        <a:off x="1185666" y="438"/>
        <a:ext cx="5119704" cy="1026550"/>
      </dsp:txXfrm>
    </dsp:sp>
    <dsp:sp modelId="{EA4833BC-8EA9-450C-824A-4D3491C9F0F5}">
      <dsp:nvSpPr>
        <dsp:cNvPr id="0" name=""/>
        <dsp:cNvSpPr/>
      </dsp:nvSpPr>
      <dsp:spPr>
        <a:xfrm>
          <a:off x="0" y="1283627"/>
          <a:ext cx="6305371" cy="1026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0F596-1D53-4E66-AEEB-A2FAE47F0B3A}">
      <dsp:nvSpPr>
        <dsp:cNvPr id="0" name=""/>
        <dsp:cNvSpPr/>
      </dsp:nvSpPr>
      <dsp:spPr>
        <a:xfrm>
          <a:off x="310531" y="1514601"/>
          <a:ext cx="564602" cy="564602"/>
        </a:xfrm>
        <a:prstGeom prst="rect">
          <a:avLst/>
        </a:prstGeom>
        <a:blipFill rotWithShape="1">
          <a:blip xmlns:r="http://schemas.openxmlformats.org/officeDocument/2006/relationships" r:embed="rId3"/>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565791-A26F-491E-BDE9-D64BD34F3C50}">
      <dsp:nvSpPr>
        <dsp:cNvPr id="0" name=""/>
        <dsp:cNvSpPr/>
      </dsp:nvSpPr>
      <dsp:spPr>
        <a:xfrm>
          <a:off x="1185666" y="1283627"/>
          <a:ext cx="5119704" cy="102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43" tIns="108643" rIns="108643" bIns="108643" numCol="1" spcCol="1270" anchor="ctr" anchorCtr="0">
          <a:noAutofit/>
        </a:bodyPr>
        <a:lstStyle/>
        <a:p>
          <a:pPr marL="0" lvl="0" indent="0" algn="l" defTabSz="933450">
            <a:lnSpc>
              <a:spcPct val="90000"/>
            </a:lnSpc>
            <a:spcBef>
              <a:spcPct val="0"/>
            </a:spcBef>
            <a:spcAft>
              <a:spcPct val="35000"/>
            </a:spcAft>
            <a:buNone/>
          </a:pPr>
          <a:r>
            <a:rPr lang="fr-BE" sz="2100" kern="1200" baseline="0" dirty="0"/>
            <a:t>Article 45 ter 5° de la Loi Organique des C.P.A.S. du 8 juillet 1976</a:t>
          </a:r>
          <a:endParaRPr lang="en-US" sz="2100" kern="1200" dirty="0"/>
        </a:p>
      </dsp:txBody>
      <dsp:txXfrm>
        <a:off x="1185666" y="1283627"/>
        <a:ext cx="5119704" cy="1026550"/>
      </dsp:txXfrm>
    </dsp:sp>
    <dsp:sp modelId="{ED832AFF-8CE0-4EB8-8593-770334544D27}">
      <dsp:nvSpPr>
        <dsp:cNvPr id="0" name=""/>
        <dsp:cNvSpPr/>
      </dsp:nvSpPr>
      <dsp:spPr>
        <a:xfrm>
          <a:off x="0" y="2566815"/>
          <a:ext cx="6305371" cy="1026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DA817-3BA8-4628-AD53-3B32B99EF318}">
      <dsp:nvSpPr>
        <dsp:cNvPr id="0" name=""/>
        <dsp:cNvSpPr/>
      </dsp:nvSpPr>
      <dsp:spPr>
        <a:xfrm>
          <a:off x="310531" y="2797789"/>
          <a:ext cx="564602" cy="56460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A35C6E-D877-47BD-A5DF-B96366A62874}">
      <dsp:nvSpPr>
        <dsp:cNvPr id="0" name=""/>
        <dsp:cNvSpPr/>
      </dsp:nvSpPr>
      <dsp:spPr>
        <a:xfrm>
          <a:off x="1185666" y="2566815"/>
          <a:ext cx="5119704" cy="102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43" tIns="108643" rIns="108643" bIns="108643" numCol="1" spcCol="1270" anchor="ctr" anchorCtr="0">
          <a:noAutofit/>
        </a:bodyPr>
        <a:lstStyle/>
        <a:p>
          <a:pPr marL="0" lvl="0" indent="0" algn="l" defTabSz="933450">
            <a:lnSpc>
              <a:spcPct val="90000"/>
            </a:lnSpc>
            <a:spcBef>
              <a:spcPct val="0"/>
            </a:spcBef>
            <a:spcAft>
              <a:spcPct val="35000"/>
            </a:spcAft>
            <a:buNone/>
          </a:pPr>
          <a:r>
            <a:rPr lang="fr-BE" sz="2100" kern="1200" baseline="0" dirty="0"/>
            <a:t>Arrêté du collège réuni annuel octroyant des subventions aux C.P.A.S. à titre d’intervention dans les frais liés à la coordination sociale</a:t>
          </a:r>
          <a:endParaRPr lang="en-US" sz="2100" kern="1200" dirty="0"/>
        </a:p>
      </dsp:txBody>
      <dsp:txXfrm>
        <a:off x="1185666" y="2566815"/>
        <a:ext cx="5119704" cy="102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51059-131C-4FF7-AAC7-9BDE5A6873B4}">
      <dsp:nvSpPr>
        <dsp:cNvPr id="0" name=""/>
        <dsp:cNvSpPr/>
      </dsp:nvSpPr>
      <dsp:spPr>
        <a:xfrm>
          <a:off x="2500" y="518305"/>
          <a:ext cx="1983581" cy="11901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L'optimisation des mécanismes d'aide alimentaire.</a:t>
          </a:r>
          <a:endParaRPr lang="en-US" sz="1800" kern="1200" dirty="0"/>
        </a:p>
      </dsp:txBody>
      <dsp:txXfrm>
        <a:off x="2500" y="518305"/>
        <a:ext cx="1983581" cy="1190148"/>
      </dsp:txXfrm>
    </dsp:sp>
    <dsp:sp modelId="{AD7AE8D7-962E-47FD-8318-F329B22829E7}">
      <dsp:nvSpPr>
        <dsp:cNvPr id="0" name=""/>
        <dsp:cNvSpPr/>
      </dsp:nvSpPr>
      <dsp:spPr>
        <a:xfrm>
          <a:off x="2184439" y="518305"/>
          <a:ext cx="1983581" cy="11901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Le travail thématique particulier sur le social-santé</a:t>
          </a:r>
          <a:endParaRPr lang="en-US" sz="1800" kern="1200" dirty="0"/>
        </a:p>
      </dsp:txBody>
      <dsp:txXfrm>
        <a:off x="2184439" y="518305"/>
        <a:ext cx="1983581" cy="1190148"/>
      </dsp:txXfrm>
    </dsp:sp>
    <dsp:sp modelId="{DB80CA2F-639D-4A79-B9DA-2F4ED5C9C501}">
      <dsp:nvSpPr>
        <dsp:cNvPr id="0" name=""/>
        <dsp:cNvSpPr/>
      </dsp:nvSpPr>
      <dsp:spPr>
        <a:xfrm>
          <a:off x="4366379" y="518305"/>
          <a:ext cx="1983581" cy="11901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L’élaboration d’un plan local de lutte contre la précarité à Etterbeek</a:t>
          </a:r>
          <a:endParaRPr lang="en-US" sz="1800" kern="1200" dirty="0"/>
        </a:p>
      </dsp:txBody>
      <dsp:txXfrm>
        <a:off x="4366379" y="518305"/>
        <a:ext cx="1983581" cy="1190148"/>
      </dsp:txXfrm>
    </dsp:sp>
    <dsp:sp modelId="{772A27B9-78EC-43D3-B621-A35D0537DCAC}">
      <dsp:nvSpPr>
        <dsp:cNvPr id="0" name=""/>
        <dsp:cNvSpPr/>
      </dsp:nvSpPr>
      <dsp:spPr>
        <a:xfrm>
          <a:off x="6548318" y="518305"/>
          <a:ext cx="1983581" cy="11901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La lutte contre le non-recours au droit social</a:t>
          </a:r>
          <a:endParaRPr lang="en-US" sz="1800" kern="1200" dirty="0"/>
        </a:p>
      </dsp:txBody>
      <dsp:txXfrm>
        <a:off x="6548318" y="518305"/>
        <a:ext cx="1983581" cy="1190148"/>
      </dsp:txXfrm>
    </dsp:sp>
    <dsp:sp modelId="{89C73C8A-AB7E-4D44-A547-2A6EBA6F195A}">
      <dsp:nvSpPr>
        <dsp:cNvPr id="0" name=""/>
        <dsp:cNvSpPr/>
      </dsp:nvSpPr>
      <dsp:spPr>
        <a:xfrm>
          <a:off x="2500" y="1906812"/>
          <a:ext cx="1983581" cy="11901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La lutte contre le sans-abrisme et, plus largement, l’accès au logement</a:t>
          </a:r>
          <a:endParaRPr lang="en-US" sz="1800" kern="1200" dirty="0"/>
        </a:p>
      </dsp:txBody>
      <dsp:txXfrm>
        <a:off x="2500" y="1906812"/>
        <a:ext cx="1983581" cy="1190148"/>
      </dsp:txXfrm>
    </dsp:sp>
    <dsp:sp modelId="{683D5735-624F-4986-A67D-E44AB27BB2F6}">
      <dsp:nvSpPr>
        <dsp:cNvPr id="0" name=""/>
        <dsp:cNvSpPr/>
      </dsp:nvSpPr>
      <dsp:spPr>
        <a:xfrm>
          <a:off x="2184439" y="1906812"/>
          <a:ext cx="1983581" cy="11901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La lutte contre l’isolement</a:t>
          </a:r>
          <a:endParaRPr lang="en-US" sz="1800" kern="1200" dirty="0"/>
        </a:p>
      </dsp:txBody>
      <dsp:txXfrm>
        <a:off x="2184439" y="1906812"/>
        <a:ext cx="1983581" cy="1190148"/>
      </dsp:txXfrm>
    </dsp:sp>
    <dsp:sp modelId="{E7A07AB9-0128-4E0B-9803-3E71A3B3C023}">
      <dsp:nvSpPr>
        <dsp:cNvPr id="0" name=""/>
        <dsp:cNvSpPr/>
      </dsp:nvSpPr>
      <dsp:spPr>
        <a:xfrm>
          <a:off x="4366379" y="1906812"/>
          <a:ext cx="1983581" cy="11901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La lutte contre la précarité énergétique</a:t>
          </a:r>
          <a:endParaRPr lang="en-US" sz="1800" kern="1200" dirty="0"/>
        </a:p>
      </dsp:txBody>
      <dsp:txXfrm>
        <a:off x="4366379" y="1906812"/>
        <a:ext cx="1983581" cy="1190148"/>
      </dsp:txXfrm>
    </dsp:sp>
    <dsp:sp modelId="{31BC607F-DD34-468B-8076-ADF34DCFFE12}">
      <dsp:nvSpPr>
        <dsp:cNvPr id="0" name=""/>
        <dsp:cNvSpPr/>
      </dsp:nvSpPr>
      <dsp:spPr>
        <a:xfrm>
          <a:off x="6548318" y="1906812"/>
          <a:ext cx="1983581" cy="119014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dirty="0"/>
            <a:t>La lutte contre la fracture numérique</a:t>
          </a:r>
          <a:endParaRPr lang="en-US" sz="1800" kern="1200" dirty="0"/>
        </a:p>
      </dsp:txBody>
      <dsp:txXfrm>
        <a:off x="6548318" y="1906812"/>
        <a:ext cx="1983581" cy="11901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28587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4251078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2530451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A8A1B-4E1E-43EF-8A39-7D4A3879B941}" type="slidenum">
              <a:rPr lang="en-US" smtClean="0"/>
              <a:pPr/>
              <a:t>‹N°›</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296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2485189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2788450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3947657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2307593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55479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3757441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27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179704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221160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3914491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91176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1936438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272672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2387598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208048B-57AF-4F53-BC84-8E0A1033FBEC}" type="datetimeFigureOut">
              <a:rPr lang="en-US" smtClean="0"/>
              <a:pPr/>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4206033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208048B-57AF-4F53-BC84-8E0A1033FBEC}" type="datetimeFigureOut">
              <a:rPr lang="en-US" smtClean="0"/>
              <a:pPr/>
              <a:t>6/10/2024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704808376"/>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 id="2147484202" r:id="rId17"/>
    <p:sldLayoutId id="214748420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208048B-57AF-4F53-BC84-8E0A1033FBEC}" type="datetimeFigureOut">
              <a:rPr lang="en-US" smtClean="0"/>
              <a:pPr/>
              <a:t>6/10/2024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D8A8A1B-4E1E-43EF-8A39-7D4A3879B941}" type="slidenum">
              <a:rPr lang="en-US" smtClean="0"/>
              <a:pPr/>
              <a:t>‹N°›</a:t>
            </a:fld>
            <a:endParaRPr lang="en-US" dirty="0"/>
          </a:p>
        </p:txBody>
      </p:sp>
    </p:spTree>
    <p:extLst>
      <p:ext uri="{BB962C8B-B14F-4D97-AF65-F5344CB8AC3E}">
        <p14:creationId xmlns:p14="http://schemas.microsoft.com/office/powerpoint/2010/main" val="3170770089"/>
      </p:ext>
    </p:extLst>
  </p:cSld>
  <p:clrMap bg1="dk1" tx1="lt1" bg2="dk2" tx2="lt2" accent1="accent1" accent2="accent2" accent3="accent3" accent4="accent4" accent5="accent5" accent6="accent6" hlink="hlink" folHlink="folHlink"/>
  <p:sldLayoutIdLst>
    <p:sldLayoutId id="2147484035" r:id="rId1"/>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Vue de dessus d’un arrière-plan avec couleurs">
            <a:extLst>
              <a:ext uri="{FF2B5EF4-FFF2-40B4-BE49-F238E27FC236}">
                <a16:creationId xmlns:a16="http://schemas.microsoft.com/office/drawing/2014/main" id="{796B2F77-83DD-B677-754C-F85DCA4EE994}"/>
              </a:ext>
            </a:extLst>
          </p:cNvPr>
          <p:cNvPicPr>
            <a:picLocks noChangeAspect="1"/>
          </p:cNvPicPr>
          <p:nvPr/>
        </p:nvPicPr>
        <p:blipFill rotWithShape="1">
          <a:blip r:embed="rId2">
            <a:alphaModFix amt="60000"/>
          </a:blip>
          <a:srcRect r="-1" b="1721"/>
          <a:stretch/>
        </p:blipFill>
        <p:spPr>
          <a:xfrm>
            <a:off x="20" y="10"/>
            <a:ext cx="12188921" cy="6857990"/>
          </a:xfrm>
          <a:prstGeom prst="rect">
            <a:avLst/>
          </a:prstGeom>
        </p:spPr>
      </p:pic>
      <p:sp>
        <p:nvSpPr>
          <p:cNvPr id="2" name="Titre 1">
            <a:extLst>
              <a:ext uri="{FF2B5EF4-FFF2-40B4-BE49-F238E27FC236}">
                <a16:creationId xmlns:a16="http://schemas.microsoft.com/office/drawing/2014/main" id="{AAEE6401-2D23-2181-5373-3D1E5F37400B}"/>
              </a:ext>
            </a:extLst>
          </p:cNvPr>
          <p:cNvSpPr>
            <a:spLocks noGrp="1"/>
          </p:cNvSpPr>
          <p:nvPr>
            <p:ph type="ctrTitle"/>
          </p:nvPr>
        </p:nvSpPr>
        <p:spPr>
          <a:xfrm>
            <a:off x="394233" y="686020"/>
            <a:ext cx="8630138" cy="2742980"/>
          </a:xfrm>
        </p:spPr>
        <p:txBody>
          <a:bodyPr>
            <a:normAutofit/>
          </a:bodyPr>
          <a:lstStyle/>
          <a:p>
            <a:r>
              <a:rPr lang="fr-BE" dirty="0">
                <a:solidFill>
                  <a:srgbClr val="FFFFFF"/>
                </a:solidFill>
              </a:rPr>
              <a:t>Coordination Sociale</a:t>
            </a:r>
            <a:br>
              <a:rPr lang="fr-BE" dirty="0">
                <a:solidFill>
                  <a:srgbClr val="FFFFFF"/>
                </a:solidFill>
              </a:rPr>
            </a:br>
            <a:r>
              <a:rPr lang="fr-BE" sz="1800" dirty="0">
                <a:solidFill>
                  <a:srgbClr val="FFFFFF"/>
                </a:solidFill>
              </a:rPr>
              <a:t>au C.P.A.S. d’Etterbeek</a:t>
            </a:r>
          </a:p>
        </p:txBody>
      </p:sp>
    </p:spTree>
    <p:extLst>
      <p:ext uri="{BB962C8B-B14F-4D97-AF65-F5344CB8AC3E}">
        <p14:creationId xmlns:p14="http://schemas.microsoft.com/office/powerpoint/2010/main" val="351623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5E84B9-3105-80BC-38CD-9E6050719577}"/>
              </a:ext>
            </a:extLst>
          </p:cNvPr>
          <p:cNvSpPr>
            <a:spLocks noGrp="1"/>
          </p:cNvSpPr>
          <p:nvPr>
            <p:ph type="title"/>
          </p:nvPr>
        </p:nvSpPr>
        <p:spPr/>
        <p:txBody>
          <a:bodyPr/>
          <a:lstStyle/>
          <a:p>
            <a:r>
              <a:rPr lang="fr-BE" dirty="0">
                <a:solidFill>
                  <a:schemeClr val="bg2">
                    <a:lumMod val="75000"/>
                  </a:schemeClr>
                </a:solidFill>
                <a:latin typeface="Arial" panose="020B0604020202020204" pitchFamily="34" charset="0"/>
              </a:rPr>
              <a:t>Les groupes de travail (GT)</a:t>
            </a:r>
          </a:p>
        </p:txBody>
      </p:sp>
    </p:spTree>
    <p:extLst>
      <p:ext uri="{BB962C8B-B14F-4D97-AF65-F5344CB8AC3E}">
        <p14:creationId xmlns:p14="http://schemas.microsoft.com/office/powerpoint/2010/main" val="184273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0B6D05-359F-2B72-EF8C-03C2E6E52F8F}"/>
              </a:ext>
            </a:extLst>
          </p:cNvPr>
          <p:cNvSpPr>
            <a:spLocks noGrp="1"/>
          </p:cNvSpPr>
          <p:nvPr>
            <p:ph type="title"/>
          </p:nvPr>
        </p:nvSpPr>
        <p:spPr/>
        <p:txBody>
          <a:bodyPr/>
          <a:lstStyle/>
          <a:p>
            <a:r>
              <a:rPr lang="fr-BE" dirty="0">
                <a:solidFill>
                  <a:schemeClr val="bg2">
                    <a:lumMod val="50000"/>
                  </a:schemeClr>
                </a:solidFill>
              </a:rPr>
              <a:t>thématiques</a:t>
            </a:r>
          </a:p>
        </p:txBody>
      </p:sp>
      <p:sp>
        <p:nvSpPr>
          <p:cNvPr id="3" name="Espace réservé du contenu 2">
            <a:extLst>
              <a:ext uri="{FF2B5EF4-FFF2-40B4-BE49-F238E27FC236}">
                <a16:creationId xmlns:a16="http://schemas.microsoft.com/office/drawing/2014/main" id="{D0D13000-D6DA-BC7B-6019-1E12F7D926B2}"/>
              </a:ext>
            </a:extLst>
          </p:cNvPr>
          <p:cNvSpPr>
            <a:spLocks noGrp="1"/>
          </p:cNvSpPr>
          <p:nvPr>
            <p:ph sz="quarter" idx="13"/>
          </p:nvPr>
        </p:nvSpPr>
        <p:spPr/>
        <p:txBody>
          <a:bodyPr/>
          <a:lstStyle/>
          <a:p>
            <a:r>
              <a:rPr lang="fr-BE" cap="none" dirty="0">
                <a:solidFill>
                  <a:schemeClr val="bg2">
                    <a:lumMod val="50000"/>
                  </a:schemeClr>
                </a:solidFill>
                <a:latin typeface="Arial" panose="020B0604020202020204" pitchFamily="34" charset="0"/>
                <a:cs typeface="Arial" panose="020B0604020202020204" pitchFamily="34" charset="0"/>
              </a:rPr>
              <a:t>Aide alimentaire</a:t>
            </a:r>
          </a:p>
          <a:p>
            <a:r>
              <a:rPr lang="fr-BE" cap="none" dirty="0">
                <a:solidFill>
                  <a:schemeClr val="bg2">
                    <a:lumMod val="50000"/>
                  </a:schemeClr>
                </a:solidFill>
                <a:latin typeface="Arial" panose="020B0604020202020204" pitchFamily="34" charset="0"/>
                <a:cs typeface="Arial" panose="020B0604020202020204" pitchFamily="34" charset="0"/>
              </a:rPr>
              <a:t>Logement</a:t>
            </a:r>
          </a:p>
          <a:p>
            <a:r>
              <a:rPr lang="fr-BE" cap="none" dirty="0">
                <a:solidFill>
                  <a:schemeClr val="bg2">
                    <a:lumMod val="50000"/>
                  </a:schemeClr>
                </a:solidFill>
                <a:latin typeface="Arial" panose="020B0604020202020204" pitchFamily="34" charset="0"/>
                <a:cs typeface="Arial" panose="020B0604020202020204" pitchFamily="34" charset="0"/>
              </a:rPr>
              <a:t>Inclusion  numérique ( à initier)</a:t>
            </a:r>
          </a:p>
          <a:p>
            <a:r>
              <a:rPr lang="fr-BE" cap="none" dirty="0">
                <a:solidFill>
                  <a:schemeClr val="bg2">
                    <a:lumMod val="50000"/>
                  </a:schemeClr>
                </a:solidFill>
                <a:latin typeface="Arial" panose="020B0604020202020204" pitchFamily="34" charset="0"/>
                <a:cs typeface="Arial" panose="020B0604020202020204" pitchFamily="34" charset="0"/>
              </a:rPr>
              <a:t>Senior</a:t>
            </a:r>
          </a:p>
          <a:p>
            <a:r>
              <a:rPr lang="fr-BE" cap="none" dirty="0">
                <a:solidFill>
                  <a:schemeClr val="bg2">
                    <a:lumMod val="50000"/>
                  </a:schemeClr>
                </a:solidFill>
                <a:latin typeface="Arial" panose="020B0604020202020204" pitchFamily="34" charset="0"/>
                <a:cs typeface="Arial" panose="020B0604020202020204" pitchFamily="34" charset="0"/>
              </a:rPr>
              <a:t>Social – Santé (à initier)</a:t>
            </a:r>
          </a:p>
          <a:p>
            <a:r>
              <a:rPr lang="fr-BE" cap="none" dirty="0">
                <a:solidFill>
                  <a:schemeClr val="bg2">
                    <a:lumMod val="50000"/>
                  </a:schemeClr>
                </a:solidFill>
                <a:latin typeface="Arial" panose="020B0604020202020204" pitchFamily="34" charset="0"/>
                <a:cs typeface="Arial" panose="020B0604020202020204" pitchFamily="34" charset="0"/>
              </a:rPr>
              <a:t>Petite enfance (autonome)</a:t>
            </a:r>
          </a:p>
        </p:txBody>
      </p:sp>
    </p:spTree>
    <p:extLst>
      <p:ext uri="{BB962C8B-B14F-4D97-AF65-F5344CB8AC3E}">
        <p14:creationId xmlns:p14="http://schemas.microsoft.com/office/powerpoint/2010/main" val="1359523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AEE6401-2D23-2181-5373-3D1E5F37400B}"/>
              </a:ext>
            </a:extLst>
          </p:cNvPr>
          <p:cNvSpPr>
            <a:spLocks noGrp="1"/>
          </p:cNvSpPr>
          <p:nvPr>
            <p:ph type="ctrTitle"/>
          </p:nvPr>
        </p:nvSpPr>
        <p:spPr>
          <a:xfrm>
            <a:off x="684213" y="685799"/>
            <a:ext cx="4781147" cy="2971801"/>
          </a:xfrm>
        </p:spPr>
        <p:txBody>
          <a:bodyPr>
            <a:normAutofit/>
          </a:bodyPr>
          <a:lstStyle/>
          <a:p>
            <a:r>
              <a:rPr lang="fr-BE" sz="4400" dirty="0"/>
              <a:t>FOCUS</a:t>
            </a:r>
          </a:p>
        </p:txBody>
      </p:sp>
      <p:sp>
        <p:nvSpPr>
          <p:cNvPr id="3" name="Sous-titre 2">
            <a:extLst>
              <a:ext uri="{FF2B5EF4-FFF2-40B4-BE49-F238E27FC236}">
                <a16:creationId xmlns:a16="http://schemas.microsoft.com/office/drawing/2014/main" id="{3340D9AA-3B3C-0F94-BC0C-DE377A1A1ADF}"/>
              </a:ext>
            </a:extLst>
          </p:cNvPr>
          <p:cNvSpPr>
            <a:spLocks noGrp="1"/>
          </p:cNvSpPr>
          <p:nvPr>
            <p:ph type="subTitle" idx="1"/>
          </p:nvPr>
        </p:nvSpPr>
        <p:spPr>
          <a:xfrm>
            <a:off x="684212" y="3843867"/>
            <a:ext cx="4816572" cy="1947333"/>
          </a:xfrm>
        </p:spPr>
        <p:txBody>
          <a:bodyPr>
            <a:normAutofit/>
          </a:bodyPr>
          <a:lstStyle/>
          <a:p>
            <a:r>
              <a:rPr lang="fr-BE" dirty="0"/>
              <a:t>En collaboration avec la COCOM</a:t>
            </a:r>
          </a:p>
        </p:txBody>
      </p:sp>
      <p:pic>
        <p:nvPicPr>
          <p:cNvPr id="4" name="Picture 3" descr="Vue de dessus d’un arrière-plan avec couleurs">
            <a:extLst>
              <a:ext uri="{FF2B5EF4-FFF2-40B4-BE49-F238E27FC236}">
                <a16:creationId xmlns:a16="http://schemas.microsoft.com/office/drawing/2014/main" id="{796B2F77-83DD-B677-754C-F85DCA4EE994}"/>
              </a:ext>
            </a:extLst>
          </p:cNvPr>
          <p:cNvPicPr>
            <a:picLocks noChangeAspect="1"/>
          </p:cNvPicPr>
          <p:nvPr/>
        </p:nvPicPr>
        <p:blipFill rotWithShape="1">
          <a:blip r:embed="rId2"/>
          <a:srcRect l="19907" r="29205" b="1"/>
          <a:stretch/>
        </p:blipFill>
        <p:spPr>
          <a:xfrm>
            <a:off x="6096000" y="10"/>
            <a:ext cx="6095999"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12" name="Straight Connector 11">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3879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5A4B1860-3867-98C1-6308-BDFB8E26E9B2}"/>
              </a:ext>
            </a:extLst>
          </p:cNvPr>
          <p:cNvPicPr>
            <a:picLocks noChangeAspect="1"/>
          </p:cNvPicPr>
          <p:nvPr/>
        </p:nvPicPr>
        <p:blipFill>
          <a:blip r:embed="rId2"/>
          <a:stretch>
            <a:fillRect/>
          </a:stretch>
        </p:blipFill>
        <p:spPr>
          <a:xfrm>
            <a:off x="1150209" y="799835"/>
            <a:ext cx="2523097" cy="5283973"/>
          </a:xfrm>
          <a:prstGeom prst="roundRect">
            <a:avLst>
              <a:gd name="adj" fmla="val 5301"/>
            </a:avLst>
          </a:prstGeom>
          <a:ln w="82550" cap="sq">
            <a:noFill/>
            <a:miter lim="800000"/>
          </a:ln>
          <a:effectLst/>
        </p:spPr>
      </p:pic>
      <p:pic>
        <p:nvPicPr>
          <p:cNvPr id="5" name="Espace réservé du contenu 4">
            <a:extLst>
              <a:ext uri="{FF2B5EF4-FFF2-40B4-BE49-F238E27FC236}">
                <a16:creationId xmlns:a16="http://schemas.microsoft.com/office/drawing/2014/main" id="{25146B95-1053-67B5-8626-5C39A8B1A562}"/>
              </a:ext>
            </a:extLst>
          </p:cNvPr>
          <p:cNvPicPr>
            <a:picLocks noChangeAspect="1"/>
          </p:cNvPicPr>
          <p:nvPr/>
        </p:nvPicPr>
        <p:blipFill>
          <a:blip r:embed="rId3"/>
          <a:stretch>
            <a:fillRect/>
          </a:stretch>
        </p:blipFill>
        <p:spPr>
          <a:xfrm>
            <a:off x="4225864" y="799836"/>
            <a:ext cx="3117543" cy="5283972"/>
          </a:xfrm>
          <a:prstGeom prst="roundRect">
            <a:avLst>
              <a:gd name="adj" fmla="val 5301"/>
            </a:avLst>
          </a:prstGeom>
          <a:ln w="82550" cap="sq">
            <a:noFill/>
            <a:miter lim="800000"/>
          </a:ln>
          <a:effectLst/>
        </p:spPr>
      </p:pic>
      <p:sp>
        <p:nvSpPr>
          <p:cNvPr id="2" name="Titre 1">
            <a:extLst>
              <a:ext uri="{FF2B5EF4-FFF2-40B4-BE49-F238E27FC236}">
                <a16:creationId xmlns:a16="http://schemas.microsoft.com/office/drawing/2014/main" id="{F5976812-3486-DE27-B676-216A99D34576}"/>
              </a:ext>
            </a:extLst>
          </p:cNvPr>
          <p:cNvSpPr>
            <a:spLocks noGrp="1"/>
          </p:cNvSpPr>
          <p:nvPr>
            <p:ph type="title"/>
          </p:nvPr>
        </p:nvSpPr>
        <p:spPr>
          <a:xfrm>
            <a:off x="8196404" y="1819276"/>
            <a:ext cx="3352128" cy="2914650"/>
          </a:xfrm>
        </p:spPr>
        <p:txBody>
          <a:bodyPr>
            <a:normAutofit/>
          </a:bodyPr>
          <a:lstStyle/>
          <a:p>
            <a:pPr algn="l"/>
            <a:r>
              <a:rPr lang="fr-BE" sz="3200" dirty="0">
                <a:solidFill>
                  <a:schemeClr val="bg2">
                    <a:lumMod val="50000"/>
                  </a:schemeClr>
                </a:solidFill>
              </a:rPr>
              <a:t>TOTEM SOCIAL</a:t>
            </a:r>
            <a:br>
              <a:rPr lang="fr-BE" sz="1200" dirty="0"/>
            </a:br>
            <a:br>
              <a:rPr lang="fr-BE" sz="1200" dirty="0"/>
            </a:br>
            <a:r>
              <a:rPr lang="en-GB" sz="1200" kern="5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À placer dans divers lieux publics et auprès des partenaires du cpas, permettra de rendre plus largement accessible l’information du public sur l’offre sociale sur le territoire etterbeekois. L’idée est aussi de développer des brochures thématiques associant les partenaires de la coordination sociale. </a:t>
            </a:r>
            <a:endParaRPr lang="fr-BE" sz="12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40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 name="Espace réservé du contenu 3" descr="Une image contenant habits, personne, chaussures, texte&#10;&#10;Description générée automatiquement">
            <a:extLst>
              <a:ext uri="{FF2B5EF4-FFF2-40B4-BE49-F238E27FC236}">
                <a16:creationId xmlns:a16="http://schemas.microsoft.com/office/drawing/2014/main" id="{38AC3BDF-B2A6-C9C0-6691-F69A0D4F052B}"/>
              </a:ext>
            </a:extLst>
          </p:cNvPr>
          <p:cNvPicPr>
            <a:picLocks noChangeAspect="1"/>
          </p:cNvPicPr>
          <p:nvPr/>
        </p:nvPicPr>
        <p:blipFill rotWithShape="1">
          <a:blip r:embed="rId2"/>
          <a:srcRect l="16759" r="8345"/>
          <a:stretch/>
        </p:blipFill>
        <p:spPr>
          <a:xfrm>
            <a:off x="8121445" y="10"/>
            <a:ext cx="4070555" cy="6857990"/>
          </a:xfrm>
          <a:prstGeom prst="rect">
            <a:avLst/>
          </a:prstGeom>
        </p:spPr>
      </p:pic>
      <p:sp>
        <p:nvSpPr>
          <p:cNvPr id="2" name="Titre 1">
            <a:extLst>
              <a:ext uri="{FF2B5EF4-FFF2-40B4-BE49-F238E27FC236}">
                <a16:creationId xmlns:a16="http://schemas.microsoft.com/office/drawing/2014/main" id="{1E309C12-03E7-C807-6A30-BFE7CEF56781}"/>
              </a:ext>
            </a:extLst>
          </p:cNvPr>
          <p:cNvSpPr>
            <a:spLocks noGrp="1"/>
          </p:cNvSpPr>
          <p:nvPr>
            <p:ph type="title"/>
          </p:nvPr>
        </p:nvSpPr>
        <p:spPr>
          <a:xfrm>
            <a:off x="913776" y="618517"/>
            <a:ext cx="6672886" cy="1596177"/>
          </a:xfrm>
        </p:spPr>
        <p:txBody>
          <a:bodyPr vert="horz" lIns="91440" tIns="45720" rIns="91440" bIns="45720" rtlCol="0">
            <a:normAutofit/>
          </a:bodyPr>
          <a:lstStyle/>
          <a:p>
            <a:r>
              <a:rPr lang="en-US" dirty="0">
                <a:solidFill>
                  <a:schemeClr val="bg2">
                    <a:lumMod val="50000"/>
                  </a:schemeClr>
                </a:solidFill>
              </a:rPr>
              <a:t>Equipe mobile</a:t>
            </a:r>
          </a:p>
        </p:txBody>
      </p:sp>
      <p:sp>
        <p:nvSpPr>
          <p:cNvPr id="8" name="Content Placeholder 7">
            <a:extLst>
              <a:ext uri="{FF2B5EF4-FFF2-40B4-BE49-F238E27FC236}">
                <a16:creationId xmlns:a16="http://schemas.microsoft.com/office/drawing/2014/main" id="{CA1DAB63-2750-84A8-AA17-2AF79010128B}"/>
              </a:ext>
            </a:extLst>
          </p:cNvPr>
          <p:cNvSpPr>
            <a:spLocks noGrp="1"/>
          </p:cNvSpPr>
          <p:nvPr>
            <p:ph idx="1"/>
          </p:nvPr>
        </p:nvSpPr>
        <p:spPr>
          <a:xfrm>
            <a:off x="913774" y="2367092"/>
            <a:ext cx="6672887" cy="3424107"/>
          </a:xfrm>
        </p:spPr>
        <p:txBody>
          <a:bodyPr>
            <a:normAutofit/>
          </a:bodyPr>
          <a:lstStyle/>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fr-BE" sz="1400" b="0" i="0" u="none" strike="noStrike" kern="1200" cap="none" spc="0" normalizeH="0" baseline="0" noProof="0" dirty="0">
                <a:ln>
                  <a:noFill/>
                </a:ln>
                <a:solidFill>
                  <a:srgbClr val="146194">
                    <a:lumMod val="75000"/>
                  </a:srgbClr>
                </a:solidFill>
                <a:effectLst/>
                <a:uLnTx/>
                <a:uFillTx/>
                <a:latin typeface="Arial" panose="020B0604020202020204" pitchFamily="34" charset="0"/>
                <a:cs typeface="Arial" panose="020B0604020202020204" pitchFamily="34" charset="0"/>
              </a:rPr>
              <a:t>Travail en étroite collaboration avec les différents services du centre dans le traitement des nouvelles demandes.</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fr-BE" sz="1400" b="0" i="0" u="none" strike="noStrike" kern="1200" cap="none" spc="0" normalizeH="0" baseline="0" noProof="0" dirty="0">
                <a:ln>
                  <a:noFill/>
                </a:ln>
                <a:solidFill>
                  <a:srgbClr val="146194">
                    <a:lumMod val="75000"/>
                  </a:srgbClr>
                </a:solidFill>
                <a:effectLst/>
                <a:uLnTx/>
                <a:uFillTx/>
                <a:latin typeface="Arial" panose="020B0604020202020204" pitchFamily="34" charset="0"/>
                <a:cs typeface="Arial" panose="020B0604020202020204" pitchFamily="34" charset="0"/>
              </a:rPr>
              <a:t>Renforcer la collaboration avec des associations de terrain.</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fr-BE" sz="1400" b="0" i="0" u="none" strike="noStrike" kern="1200" cap="none" spc="0" normalizeH="0" baseline="0" noProof="0" dirty="0">
                <a:ln>
                  <a:noFill/>
                </a:ln>
                <a:solidFill>
                  <a:srgbClr val="146194">
                    <a:lumMod val="75000"/>
                  </a:srgbClr>
                </a:solidFill>
                <a:effectLst/>
                <a:uLnTx/>
                <a:uFillTx/>
                <a:latin typeface="Arial" panose="020B0604020202020204" pitchFamily="34" charset="0"/>
                <a:cs typeface="Arial" panose="020B0604020202020204" pitchFamily="34" charset="0"/>
              </a:rPr>
              <a:t>Renforcer la collaboration avec la justice de paix d’Etterbeek.</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fr-BE" sz="1400" b="0" i="0" u="none" strike="noStrike" kern="1200" cap="none" spc="0" normalizeH="0" baseline="0" noProof="0" dirty="0">
                <a:ln>
                  <a:noFill/>
                </a:ln>
                <a:solidFill>
                  <a:srgbClr val="146194">
                    <a:lumMod val="75000"/>
                  </a:srgbClr>
                </a:solidFill>
                <a:effectLst/>
                <a:uLnTx/>
                <a:uFillTx/>
                <a:latin typeface="Arial" panose="020B0604020202020204" pitchFamily="34" charset="0"/>
                <a:cs typeface="Arial" panose="020B0604020202020204" pitchFamily="34" charset="0"/>
              </a:rPr>
              <a:t>La fixation d’un planning de présence, au sein des quartiers précarisés, de la caravane.   L’idée est d’être présent à des événements clés sur le territoire communale (marché annuel, fête de quartier, ducasse, etc…) et également assumer des permanences à des endroits qui seraient dépourvus de tous services sociaux ou trop éloignés d’eux.</a:t>
            </a:r>
          </a:p>
          <a:p>
            <a:pPr marL="285750" marR="0" lvl="0" indent="-285750" algn="l" defTabSz="457200" rtl="0" eaLnBrk="1" fontAlgn="auto" latinLnBrk="0" hangingPunct="1">
              <a:lnSpc>
                <a:spcPct val="100000"/>
              </a:lnSpc>
              <a:spcBef>
                <a:spcPct val="20000"/>
              </a:spcBef>
              <a:spcAft>
                <a:spcPts val="600"/>
              </a:spcAft>
              <a:buClr>
                <a:prstClr val="white"/>
              </a:buClr>
              <a:buSzPct val="80000"/>
              <a:buFont typeface="Wingdings 3" panose="05040102010807070707" pitchFamily="18" charset="2"/>
              <a:buChar char=""/>
              <a:tabLst/>
              <a:defRPr/>
            </a:pPr>
            <a:r>
              <a:rPr kumimoji="0" lang="fr-BE" sz="1400" b="0" i="0" u="none" strike="noStrike" kern="1200" cap="none" spc="0" normalizeH="0" baseline="0" noProof="0" dirty="0">
                <a:ln>
                  <a:noFill/>
                </a:ln>
                <a:solidFill>
                  <a:srgbClr val="146194">
                    <a:lumMod val="75000"/>
                  </a:srgbClr>
                </a:solidFill>
                <a:effectLst/>
                <a:uLnTx/>
                <a:uFillTx/>
                <a:latin typeface="Arial" panose="020B0604020202020204" pitchFamily="34" charset="0"/>
                <a:cs typeface="Arial" panose="020B0604020202020204" pitchFamily="34" charset="0"/>
              </a:rPr>
              <a:t>Rapportage : l’analyse des demandes traitées par l’équipe mobile, directement sur le terrain, permettra une meilleure connaissance des réalités sociales et des besoins de notre population.</a:t>
            </a:r>
          </a:p>
          <a:p>
            <a:endParaRPr lang="en-US" dirty="0"/>
          </a:p>
        </p:txBody>
      </p:sp>
    </p:spTree>
    <p:extLst>
      <p:ext uri="{BB962C8B-B14F-4D97-AF65-F5344CB8AC3E}">
        <p14:creationId xmlns:p14="http://schemas.microsoft.com/office/powerpoint/2010/main" val="441945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55835-6BC9-E151-3EEF-56BBE3651516}"/>
              </a:ext>
            </a:extLst>
          </p:cNvPr>
          <p:cNvSpPr>
            <a:spLocks noGrp="1"/>
          </p:cNvSpPr>
          <p:nvPr>
            <p:ph type="title"/>
          </p:nvPr>
        </p:nvSpPr>
        <p:spPr>
          <a:xfrm>
            <a:off x="7570382" y="957486"/>
            <a:ext cx="3707844" cy="3131913"/>
          </a:xfrm>
        </p:spPr>
        <p:txBody>
          <a:bodyPr vert="horz" lIns="91440" tIns="45720" rIns="91440" bIns="45720" rtlCol="0" anchor="b">
            <a:normAutofit/>
          </a:bodyPr>
          <a:lstStyle/>
          <a:p>
            <a:r>
              <a:rPr lang="en-US" sz="4400" dirty="0">
                <a:solidFill>
                  <a:schemeClr val="bg2">
                    <a:lumMod val="75000"/>
                  </a:schemeClr>
                </a:solidFill>
              </a:rPr>
              <a:t>Matériel</a:t>
            </a:r>
            <a:br>
              <a:rPr lang="en-US" sz="4400" dirty="0">
                <a:solidFill>
                  <a:schemeClr val="bg2">
                    <a:lumMod val="75000"/>
                  </a:schemeClr>
                </a:solidFill>
              </a:rPr>
            </a:br>
            <a:br>
              <a:rPr lang="en-US" sz="4400" dirty="0">
                <a:solidFill>
                  <a:schemeClr val="bg2">
                    <a:lumMod val="75000"/>
                  </a:schemeClr>
                </a:solidFill>
              </a:rPr>
            </a:br>
            <a:r>
              <a:rPr lang="en-US" sz="1400" dirty="0">
                <a:solidFill>
                  <a:schemeClr val="bg2">
                    <a:lumMod val="75000"/>
                  </a:schemeClr>
                </a:solidFill>
              </a:rPr>
              <a:t>Beach Flag</a:t>
            </a:r>
            <a:br>
              <a:rPr lang="en-US" sz="1400" dirty="0">
                <a:solidFill>
                  <a:schemeClr val="bg2">
                    <a:lumMod val="75000"/>
                  </a:schemeClr>
                </a:solidFill>
              </a:rPr>
            </a:br>
            <a:r>
              <a:rPr lang="en-US" sz="1400" dirty="0">
                <a:solidFill>
                  <a:schemeClr val="bg2">
                    <a:lumMod val="75000"/>
                  </a:schemeClr>
                </a:solidFill>
              </a:rPr>
              <a:t>Comptoir</a:t>
            </a:r>
            <a:br>
              <a:rPr lang="en-US" sz="1400" dirty="0">
                <a:solidFill>
                  <a:schemeClr val="bg2">
                    <a:lumMod val="75000"/>
                  </a:schemeClr>
                </a:solidFill>
              </a:rPr>
            </a:br>
            <a:r>
              <a:rPr lang="en-US" sz="1400" dirty="0">
                <a:solidFill>
                  <a:schemeClr val="bg2">
                    <a:lumMod val="75000"/>
                  </a:schemeClr>
                </a:solidFill>
              </a:rPr>
              <a:t>vêtements de travail</a:t>
            </a:r>
            <a:br>
              <a:rPr lang="en-US" sz="1400" dirty="0">
                <a:solidFill>
                  <a:schemeClr val="bg2">
                    <a:lumMod val="75000"/>
                  </a:schemeClr>
                </a:solidFill>
              </a:rPr>
            </a:br>
            <a:r>
              <a:rPr lang="en-US" sz="1400" dirty="0">
                <a:solidFill>
                  <a:schemeClr val="bg2">
                    <a:lumMod val="75000"/>
                  </a:schemeClr>
                </a:solidFill>
              </a:rPr>
              <a:t>Magnet</a:t>
            </a:r>
            <a:br>
              <a:rPr lang="en-US" sz="1400" dirty="0">
                <a:solidFill>
                  <a:schemeClr val="bg2">
                    <a:lumMod val="75000"/>
                  </a:schemeClr>
                </a:solidFill>
              </a:rPr>
            </a:br>
            <a:r>
              <a:rPr lang="en-US" sz="1400" dirty="0">
                <a:solidFill>
                  <a:schemeClr val="bg2">
                    <a:lumMod val="75000"/>
                  </a:schemeClr>
                </a:solidFill>
              </a:rPr>
              <a:t>Caravane</a:t>
            </a:r>
          </a:p>
        </p:txBody>
      </p:sp>
      <p:pic>
        <p:nvPicPr>
          <p:cNvPr id="5" name="Espace réservé du contenu 4">
            <a:extLst>
              <a:ext uri="{FF2B5EF4-FFF2-40B4-BE49-F238E27FC236}">
                <a16:creationId xmlns:a16="http://schemas.microsoft.com/office/drawing/2014/main" id="{0352FF92-E4EA-A456-B9DD-2F081F0D2195}"/>
              </a:ext>
            </a:extLst>
          </p:cNvPr>
          <p:cNvPicPr>
            <a:picLocks noGrp="1" noChangeAspect="1"/>
          </p:cNvPicPr>
          <p:nvPr>
            <p:ph idx="1"/>
          </p:nvPr>
        </p:nvPicPr>
        <p:blipFill>
          <a:blip r:embed="rId2"/>
          <a:stretch>
            <a:fillRect/>
          </a:stretch>
        </p:blipFill>
        <p:spPr>
          <a:xfrm>
            <a:off x="494392" y="957486"/>
            <a:ext cx="6468160" cy="460856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35533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644CC3-306A-5AF2-B351-9E075CCC040A}"/>
              </a:ext>
            </a:extLst>
          </p:cNvPr>
          <p:cNvSpPr>
            <a:spLocks noGrp="1"/>
          </p:cNvSpPr>
          <p:nvPr>
            <p:ph type="title"/>
          </p:nvPr>
        </p:nvSpPr>
        <p:spPr/>
        <p:txBody>
          <a:bodyPr>
            <a:normAutofit/>
          </a:bodyPr>
          <a:lstStyle/>
          <a:p>
            <a:r>
              <a:rPr lang="fr-BE" sz="2000" dirty="0">
                <a:solidFill>
                  <a:schemeClr val="bg2">
                    <a:lumMod val="75000"/>
                  </a:schemeClr>
                </a:solidFill>
              </a:rPr>
              <a:t>Divers </a:t>
            </a:r>
          </a:p>
        </p:txBody>
      </p:sp>
      <p:sp>
        <p:nvSpPr>
          <p:cNvPr id="3" name="Espace réservé du contenu 2">
            <a:extLst>
              <a:ext uri="{FF2B5EF4-FFF2-40B4-BE49-F238E27FC236}">
                <a16:creationId xmlns:a16="http://schemas.microsoft.com/office/drawing/2014/main" id="{C8E14E61-9BE5-8EEB-761F-3F5E0C2E838A}"/>
              </a:ext>
            </a:extLst>
          </p:cNvPr>
          <p:cNvSpPr>
            <a:spLocks noGrp="1"/>
          </p:cNvSpPr>
          <p:nvPr>
            <p:ph sz="quarter" idx="13"/>
          </p:nvPr>
        </p:nvSpPr>
        <p:spPr/>
        <p:txBody>
          <a:bodyPr>
            <a:normAutofit/>
          </a:bodyPr>
          <a:lstStyle/>
          <a:p>
            <a:r>
              <a:rPr lang="fr-BE" sz="1400" cap="none" dirty="0">
                <a:solidFill>
                  <a:schemeClr val="bg2">
                    <a:lumMod val="75000"/>
                  </a:schemeClr>
                </a:solidFill>
                <a:latin typeface="Arial" panose="020B0604020202020204" pitchFamily="34" charset="0"/>
                <a:cs typeface="Arial" panose="020B0604020202020204" pitchFamily="34" charset="0"/>
              </a:rPr>
              <a:t>Organisation d’ateliers de bricolage et petits travaux manuels</a:t>
            </a:r>
          </a:p>
          <a:p>
            <a:r>
              <a:rPr lang="fr-BE" sz="1400" cap="none" dirty="0">
                <a:solidFill>
                  <a:schemeClr val="bg2">
                    <a:lumMod val="75000"/>
                  </a:schemeClr>
                </a:solidFill>
                <a:latin typeface="Arial" panose="020B0604020202020204" pitchFamily="34" charset="0"/>
                <a:cs typeface="Arial" panose="020B0604020202020204" pitchFamily="34" charset="0"/>
              </a:rPr>
              <a:t>Participation à la préparation/ aux événements communaux comme la ducasse, lieu de rencontre des différents partenaires avec les habitants</a:t>
            </a:r>
          </a:p>
          <a:p>
            <a:r>
              <a:rPr lang="fr-BE" sz="1400" cap="none" dirty="0">
                <a:solidFill>
                  <a:schemeClr val="bg2">
                    <a:lumMod val="75000"/>
                  </a:schemeClr>
                </a:solidFill>
                <a:latin typeface="Arial" panose="020B0604020202020204" pitchFamily="34" charset="0"/>
                <a:cs typeface="Arial" panose="020B0604020202020204" pitchFamily="34" charset="0"/>
              </a:rPr>
              <a:t>Journée mondiale de lutte contre le sida</a:t>
            </a:r>
          </a:p>
          <a:p>
            <a:r>
              <a:rPr lang="fr-BE" sz="1400" cap="none" dirty="0">
                <a:solidFill>
                  <a:schemeClr val="bg2">
                    <a:lumMod val="75000"/>
                  </a:schemeClr>
                </a:solidFill>
                <a:latin typeface="Arial" panose="020B0604020202020204" pitchFamily="34" charset="0"/>
                <a:cs typeface="Arial" panose="020B0604020202020204" pitchFamily="34" charset="0"/>
              </a:rPr>
              <a:t>Appels à projets innovants de lutte visant à encourager la participation sociale et/ou à lutter contre la précarité</a:t>
            </a:r>
          </a:p>
          <a:p>
            <a:r>
              <a:rPr lang="fr-BE" sz="1400" cap="none" dirty="0">
                <a:solidFill>
                  <a:schemeClr val="bg2">
                    <a:lumMod val="75000"/>
                  </a:schemeClr>
                </a:solidFill>
                <a:latin typeface="Arial" panose="020B0604020202020204" pitchFamily="34" charset="0"/>
                <a:cs typeface="Arial" panose="020B0604020202020204" pitchFamily="34" charset="0"/>
              </a:rPr>
              <a:t>Appels à projets visant le soutien à la scolarité des enfants défavorisés</a:t>
            </a:r>
          </a:p>
          <a:p>
            <a:r>
              <a:rPr lang="fr-BE" sz="1400" cap="none" dirty="0">
                <a:solidFill>
                  <a:schemeClr val="bg2">
                    <a:lumMod val="75000"/>
                  </a:schemeClr>
                </a:solidFill>
                <a:latin typeface="Arial" panose="020B0604020202020204" pitchFamily="34" charset="0"/>
                <a:cs typeface="Arial" panose="020B0604020202020204" pitchFamily="34" charset="0"/>
              </a:rPr>
              <a:t>Projets à réaliser encore cette année : création d’un C.U.S.S., permanences juridiques au sein du CPAS pour les usagers, l’édition de brochures à joindre au Totem, les ateliers sur le budget « Financité », un projet contre la précarité menstruelle, les formations en santé mentale à destination des travailleurs sociaux,…</a:t>
            </a:r>
          </a:p>
          <a:p>
            <a:pPr marL="0" indent="0">
              <a:buNone/>
            </a:pPr>
            <a:endParaRPr lang="fr-B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176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B1511-88F3-45D5-170A-BB9D26E79F49}"/>
              </a:ext>
            </a:extLst>
          </p:cNvPr>
          <p:cNvSpPr>
            <a:spLocks noGrp="1"/>
          </p:cNvSpPr>
          <p:nvPr>
            <p:ph sz="quarter" idx="13"/>
          </p:nvPr>
        </p:nvSpPr>
        <p:spPr/>
        <p:txBody>
          <a:bodyPr>
            <a:normAutofit/>
          </a:bodyPr>
          <a:lstStyle/>
          <a:p>
            <a:pPr marL="0" indent="0">
              <a:buNone/>
            </a:pPr>
            <a:r>
              <a:rPr lang="fr-BE" sz="3200" dirty="0">
                <a:solidFill>
                  <a:schemeClr val="bg2">
                    <a:lumMod val="75000"/>
                  </a:schemeClr>
                </a:solidFill>
                <a:latin typeface="Arial" panose="020B0604020202020204" pitchFamily="34" charset="0"/>
                <a:cs typeface="Arial" panose="020B0604020202020204" pitchFamily="34" charset="0"/>
              </a:rPr>
              <a:t>Merci de votre attention.</a:t>
            </a:r>
          </a:p>
        </p:txBody>
      </p:sp>
    </p:spTree>
    <p:extLst>
      <p:ext uri="{BB962C8B-B14F-4D97-AF65-F5344CB8AC3E}">
        <p14:creationId xmlns:p14="http://schemas.microsoft.com/office/powerpoint/2010/main" val="295904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2CC86-3E0F-697E-F604-346AE6F0909F}"/>
              </a:ext>
            </a:extLst>
          </p:cNvPr>
          <p:cNvSpPr>
            <a:spLocks noGrp="1"/>
          </p:cNvSpPr>
          <p:nvPr>
            <p:ph type="title"/>
          </p:nvPr>
        </p:nvSpPr>
        <p:spPr>
          <a:xfrm>
            <a:off x="913775" y="1343991"/>
            <a:ext cx="3145305" cy="4157256"/>
          </a:xfrm>
        </p:spPr>
        <p:txBody>
          <a:bodyPr>
            <a:normAutofit/>
          </a:bodyPr>
          <a:lstStyle/>
          <a:p>
            <a:pPr algn="l"/>
            <a:r>
              <a:rPr lang="fr-BE" sz="3400"/>
              <a:t>Base légale de la coordination sociale</a:t>
            </a:r>
          </a:p>
        </p:txBody>
      </p:sp>
      <p:graphicFrame>
        <p:nvGraphicFramePr>
          <p:cNvPr id="5" name="Espace réservé du contenu 2">
            <a:extLst>
              <a:ext uri="{FF2B5EF4-FFF2-40B4-BE49-F238E27FC236}">
                <a16:creationId xmlns:a16="http://schemas.microsoft.com/office/drawing/2014/main" id="{D727DD43-A61F-7F35-CB87-11977E439794}"/>
              </a:ext>
            </a:extLst>
          </p:cNvPr>
          <p:cNvGraphicFramePr>
            <a:graphicFrameLocks noGrp="1"/>
          </p:cNvGraphicFramePr>
          <p:nvPr>
            <p:ph idx="1"/>
            <p:extLst>
              <p:ext uri="{D42A27DB-BD31-4B8C-83A1-F6EECF244321}">
                <p14:modId xmlns:p14="http://schemas.microsoft.com/office/powerpoint/2010/main" val="3430627957"/>
              </p:ext>
            </p:extLst>
          </p:nvPr>
        </p:nvGraphicFramePr>
        <p:xfrm>
          <a:off x="4964770" y="1625717"/>
          <a:ext cx="6305371" cy="3593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9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995C08-9964-0F98-B55F-3398D648FEF0}"/>
              </a:ext>
            </a:extLst>
          </p:cNvPr>
          <p:cNvSpPr>
            <a:spLocks noGrp="1"/>
          </p:cNvSpPr>
          <p:nvPr>
            <p:ph type="title"/>
          </p:nvPr>
        </p:nvSpPr>
        <p:spPr/>
        <p:txBody>
          <a:bodyPr>
            <a:normAutofit/>
          </a:bodyPr>
          <a:lstStyle/>
          <a:p>
            <a:r>
              <a:rPr lang="fr-BE" sz="2400" dirty="0">
                <a:solidFill>
                  <a:schemeClr val="bg2">
                    <a:lumMod val="75000"/>
                  </a:schemeClr>
                </a:solidFill>
                <a:latin typeface="Arial" panose="020B0604020202020204" pitchFamily="34" charset="0"/>
                <a:cs typeface="Arial" panose="020B0604020202020204" pitchFamily="34" charset="0"/>
              </a:rPr>
              <a:t>Missions confiées aux c.P.A.S. à l’art.62 de la L.O.</a:t>
            </a:r>
          </a:p>
        </p:txBody>
      </p:sp>
      <p:sp>
        <p:nvSpPr>
          <p:cNvPr id="3" name="Espace réservé du contenu 2">
            <a:extLst>
              <a:ext uri="{FF2B5EF4-FFF2-40B4-BE49-F238E27FC236}">
                <a16:creationId xmlns:a16="http://schemas.microsoft.com/office/drawing/2014/main" id="{8D9B04FE-526C-F770-5863-2F3FCAC73F4C}"/>
              </a:ext>
            </a:extLst>
          </p:cNvPr>
          <p:cNvSpPr>
            <a:spLocks noGrp="1"/>
          </p:cNvSpPr>
          <p:nvPr>
            <p:ph idx="1"/>
          </p:nvPr>
        </p:nvSpPr>
        <p:spPr/>
        <p:txBody>
          <a:bodyPr>
            <a:normAutofit fontScale="77500" lnSpcReduction="20000"/>
          </a:bodyPr>
          <a:lstStyle/>
          <a:p>
            <a:r>
              <a:rPr lang="fr-BE" cap="none" dirty="0">
                <a:solidFill>
                  <a:schemeClr val="bg2">
                    <a:lumMod val="75000"/>
                  </a:schemeClr>
                </a:solidFill>
                <a:latin typeface="Arial" panose="020B0604020202020204" pitchFamily="34" charset="0"/>
                <a:cs typeface="Arial" panose="020B0604020202020204" pitchFamily="34" charset="0"/>
              </a:rPr>
              <a:t>Veiller à la lutte contre la sous protection sociale et le non-recours aux droits;</a:t>
            </a:r>
          </a:p>
          <a:p>
            <a:r>
              <a:rPr lang="fr-BE" cap="none" dirty="0">
                <a:solidFill>
                  <a:schemeClr val="bg2">
                    <a:lumMod val="75000"/>
                  </a:schemeClr>
                </a:solidFill>
                <a:latin typeface="Arial" panose="020B0604020202020204" pitchFamily="34" charset="0"/>
                <a:cs typeface="Arial" panose="020B0604020202020204" pitchFamily="34" charset="0"/>
              </a:rPr>
              <a:t>Développer des approches par les pairs, des processus de travail collectifs et communautaires en vue de renforcer la participation des usagers du C.P.A.S.;</a:t>
            </a:r>
          </a:p>
          <a:p>
            <a:r>
              <a:rPr lang="fr-BE" cap="none" dirty="0">
                <a:solidFill>
                  <a:schemeClr val="bg2">
                    <a:lumMod val="75000"/>
                  </a:schemeClr>
                </a:solidFill>
                <a:latin typeface="Arial" panose="020B0604020202020204" pitchFamily="34" charset="0"/>
                <a:cs typeface="Arial" panose="020B0604020202020204" pitchFamily="34" charset="0"/>
              </a:rPr>
              <a:t>D’établir, en collaboration avec la structure d’appui à la 1</a:t>
            </a:r>
            <a:r>
              <a:rPr lang="fr-BE" cap="none" baseline="30000" dirty="0">
                <a:solidFill>
                  <a:schemeClr val="bg2">
                    <a:lumMod val="75000"/>
                  </a:schemeClr>
                </a:solidFill>
                <a:latin typeface="Arial" panose="020B0604020202020204" pitchFamily="34" charset="0"/>
                <a:cs typeface="Arial" panose="020B0604020202020204" pitchFamily="34" charset="0"/>
              </a:rPr>
              <a:t>ère</a:t>
            </a:r>
            <a:r>
              <a:rPr lang="fr-BE" cap="none" dirty="0">
                <a:solidFill>
                  <a:schemeClr val="bg2">
                    <a:lumMod val="75000"/>
                  </a:schemeClr>
                </a:solidFill>
                <a:latin typeface="Arial" panose="020B0604020202020204" pitchFamily="34" charset="0"/>
                <a:cs typeface="Arial" panose="020B0604020202020204" pitchFamily="34" charset="0"/>
              </a:rPr>
              <a:t> ligne de soins, un plan social-santé à l’échelle de son ressort territorial sur la base d’un diagnostic partagé des ressources et des besoins sur son territoire;</a:t>
            </a:r>
          </a:p>
          <a:p>
            <a:r>
              <a:rPr lang="fr-BE" cap="none" dirty="0">
                <a:solidFill>
                  <a:schemeClr val="bg2">
                    <a:lumMod val="75000"/>
                  </a:schemeClr>
                </a:solidFill>
                <a:latin typeface="Arial" panose="020B0604020202020204" pitchFamily="34" charset="0"/>
                <a:cs typeface="Arial" panose="020B0604020202020204" pitchFamily="34" charset="0"/>
              </a:rPr>
              <a:t>De mettre en place un service d’accompagnement à la recherche d’un logement et un service d’habitat accompagné et de la prévention des expulsions;</a:t>
            </a:r>
          </a:p>
          <a:p>
            <a:r>
              <a:rPr lang="fr-BE" cap="none" dirty="0">
                <a:solidFill>
                  <a:schemeClr val="bg2">
                    <a:lumMod val="75000"/>
                  </a:schemeClr>
                </a:solidFill>
                <a:latin typeface="Arial" panose="020B0604020202020204" pitchFamily="34" charset="0"/>
                <a:cs typeface="Arial" panose="020B0604020202020204" pitchFamily="34" charset="0"/>
              </a:rPr>
              <a:t>De mettre en œuvre des actions spécifiques dans le cadre de la lutte contre le sans-abrisme</a:t>
            </a:r>
          </a:p>
          <a:p>
            <a:r>
              <a:rPr lang="fr-BE" cap="none" dirty="0">
                <a:solidFill>
                  <a:schemeClr val="bg2">
                    <a:lumMod val="75000"/>
                  </a:schemeClr>
                </a:solidFill>
                <a:latin typeface="Arial" panose="020B0604020202020204" pitchFamily="34" charset="0"/>
                <a:cs typeface="Arial" panose="020B0604020202020204" pitchFamily="34" charset="0"/>
              </a:rPr>
              <a:t>De développer son service médiation de dettes avec un volet spécifique d’accompagnement à la consommation d’énergie.</a:t>
            </a:r>
          </a:p>
        </p:txBody>
      </p:sp>
    </p:spTree>
    <p:extLst>
      <p:ext uri="{BB962C8B-B14F-4D97-AF65-F5344CB8AC3E}">
        <p14:creationId xmlns:p14="http://schemas.microsoft.com/office/powerpoint/2010/main" val="300098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236D1E-7C8C-F363-DDDD-A1E9773DB5BF}"/>
              </a:ext>
            </a:extLst>
          </p:cNvPr>
          <p:cNvSpPr>
            <a:spLocks noGrp="1"/>
          </p:cNvSpPr>
          <p:nvPr>
            <p:ph idx="1"/>
          </p:nvPr>
        </p:nvSpPr>
        <p:spPr>
          <a:xfrm>
            <a:off x="913775" y="999859"/>
            <a:ext cx="10364452" cy="4791342"/>
          </a:xfrm>
        </p:spPr>
        <p:txBody>
          <a:bodyPr/>
          <a:lstStyle/>
          <a:p>
            <a:pPr marL="0" indent="0">
              <a:lnSpc>
                <a:spcPts val="1200"/>
              </a:lnSpc>
              <a:spcAft>
                <a:spcPts val="1200"/>
              </a:spcAft>
              <a:buNone/>
            </a:pPr>
            <a:r>
              <a:rPr lang="fr-BE" sz="1600" kern="0"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De manière générale, nos actions visent principalement au/à :</a:t>
            </a:r>
            <a:endParaRPr lang="fr-BE" sz="1600" kern="50" dirty="0">
              <a:solidFill>
                <a:schemeClr val="bg2">
                  <a:lumMod val="75000"/>
                </a:schemeClr>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nSpc>
                <a:spcPts val="1200"/>
              </a:lnSpc>
              <a:spcAft>
                <a:spcPts val="1200"/>
              </a:spcAft>
              <a:buSzPts val="1000"/>
              <a:buFont typeface="Symbol" panose="05050102010706020507" pitchFamily="18" charset="2"/>
              <a:buChar char=""/>
              <a:tabLst>
                <a:tab pos="457200" algn="l"/>
              </a:tabLst>
            </a:pP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Renforcement du réseau par la mutualisation des compétences</a:t>
            </a:r>
            <a:endParaRPr lang="fr-BE" sz="1400" kern="50" cap="none" dirty="0">
              <a:solidFill>
                <a:schemeClr val="bg2">
                  <a:lumMod val="75000"/>
                </a:schemeClr>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nSpc>
                <a:spcPts val="1200"/>
              </a:lnSpc>
              <a:spcAft>
                <a:spcPts val="1200"/>
              </a:spcAft>
              <a:buSzPts val="1000"/>
              <a:buFont typeface="Symbol" panose="05050102010706020507" pitchFamily="18" charset="2"/>
              <a:buChar char=""/>
              <a:tabLst>
                <a:tab pos="457200" algn="l"/>
              </a:tabLst>
            </a:pP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L’échange d’expertise des différents acteurs de terrain</a:t>
            </a:r>
            <a:endParaRPr lang="fr-BE" sz="1400" kern="50" cap="none" dirty="0">
              <a:solidFill>
                <a:schemeClr val="bg2">
                  <a:lumMod val="75000"/>
                </a:schemeClr>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nSpc>
                <a:spcPts val="1200"/>
              </a:lnSpc>
              <a:spcAft>
                <a:spcPts val="1200"/>
              </a:spcAft>
              <a:buSzPts val="1000"/>
              <a:buFont typeface="Symbol" panose="05050102010706020507" pitchFamily="18" charset="2"/>
              <a:buChar char=""/>
              <a:tabLst>
                <a:tab pos="457200" algn="l"/>
              </a:tabLst>
            </a:pP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La recherche et le développement de collaborations</a:t>
            </a:r>
            <a:endParaRPr lang="fr-BE" sz="1400" kern="50" cap="none" dirty="0">
              <a:solidFill>
                <a:schemeClr val="bg2">
                  <a:lumMod val="75000"/>
                </a:schemeClr>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nSpc>
                <a:spcPts val="1200"/>
              </a:lnSpc>
              <a:spcAft>
                <a:spcPts val="1200"/>
              </a:spcAft>
              <a:buSzPts val="1000"/>
              <a:buFont typeface="Symbol" panose="05050102010706020507" pitchFamily="18" charset="2"/>
              <a:buChar char=""/>
              <a:tabLst>
                <a:tab pos="457200" algn="l"/>
              </a:tabLst>
            </a:pP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La participation et le soutien financier aux projets innovants en faveur des citoyens etterbeekois</a:t>
            </a:r>
            <a:endParaRPr lang="fr-BE" sz="1400" kern="50" cap="none" dirty="0">
              <a:solidFill>
                <a:schemeClr val="bg2">
                  <a:lumMod val="75000"/>
                </a:schemeClr>
              </a:solidFill>
              <a:effectLst/>
              <a:latin typeface="Arial" panose="020B0604020202020204" pitchFamily="34" charset="0"/>
              <a:ea typeface="SimSun" panose="02010600030101010101" pitchFamily="2" charset="-122"/>
              <a:cs typeface="Arial" panose="020B0604020202020204" pitchFamily="34" charset="0"/>
            </a:endParaRPr>
          </a:p>
          <a:p>
            <a:pPr marL="342900" lvl="0" indent="-342900">
              <a:lnSpc>
                <a:spcPts val="1200"/>
              </a:lnSpc>
              <a:spcAft>
                <a:spcPts val="1200"/>
              </a:spcAft>
              <a:buSzPts val="1000"/>
              <a:buFont typeface="Symbol" panose="05050102010706020507" pitchFamily="18" charset="2"/>
              <a:buChar char=""/>
              <a:tabLst>
                <a:tab pos="457200" algn="l"/>
              </a:tabLst>
            </a:pP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L’organisation de conférences avec des acteurs de renommée dans le secteur concerné</a:t>
            </a:r>
            <a:endParaRPr lang="fr-BE" sz="1400" kern="50" cap="none" dirty="0">
              <a:solidFill>
                <a:schemeClr val="bg2">
                  <a:lumMod val="75000"/>
                </a:schemeClr>
              </a:solidFill>
              <a:effectLst/>
              <a:latin typeface="Arial" panose="020B0604020202020204" pitchFamily="34" charset="0"/>
              <a:ea typeface="SimSun" panose="02010600030101010101" pitchFamily="2" charset="-122"/>
              <a:cs typeface="Arial" panose="020B0604020202020204" pitchFamily="34" charset="0"/>
            </a:endParaRPr>
          </a:p>
          <a:p>
            <a:endParaRPr lang="fr-BE" dirty="0"/>
          </a:p>
        </p:txBody>
      </p:sp>
    </p:spTree>
    <p:extLst>
      <p:ext uri="{BB962C8B-B14F-4D97-AF65-F5344CB8AC3E}">
        <p14:creationId xmlns:p14="http://schemas.microsoft.com/office/powerpoint/2010/main" val="293128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F801E-B1F3-2668-6598-E51D1EBD9775}"/>
              </a:ext>
            </a:extLst>
          </p:cNvPr>
          <p:cNvSpPr>
            <a:spLocks noGrp="1"/>
          </p:cNvSpPr>
          <p:nvPr>
            <p:ph type="title"/>
          </p:nvPr>
        </p:nvSpPr>
        <p:spPr>
          <a:xfrm>
            <a:off x="1663927" y="4692614"/>
            <a:ext cx="8534400" cy="1507067"/>
          </a:xfrm>
        </p:spPr>
        <p:txBody>
          <a:bodyPr>
            <a:normAutofit/>
          </a:bodyPr>
          <a:lstStyle/>
          <a:p>
            <a:r>
              <a:rPr lang="fr-BE" sz="3200" dirty="0">
                <a:solidFill>
                  <a:schemeClr val="bg2">
                    <a:lumMod val="75000"/>
                  </a:schemeClr>
                </a:solidFill>
              </a:rPr>
              <a:t>Objectifs de la Coordination sociale </a:t>
            </a:r>
          </a:p>
        </p:txBody>
      </p:sp>
      <p:graphicFrame>
        <p:nvGraphicFramePr>
          <p:cNvPr id="5" name="Espace réservé du contenu 2">
            <a:extLst>
              <a:ext uri="{FF2B5EF4-FFF2-40B4-BE49-F238E27FC236}">
                <a16:creationId xmlns:a16="http://schemas.microsoft.com/office/drawing/2014/main" id="{AFEA8511-BBC7-9F63-CAA6-B459B4EB1AD3}"/>
              </a:ext>
            </a:extLst>
          </p:cNvPr>
          <p:cNvGraphicFramePr>
            <a:graphicFrameLocks noGrp="1"/>
          </p:cNvGraphicFramePr>
          <p:nvPr>
            <p:ph idx="1"/>
          </p:nvPr>
        </p:nvGraphicFramePr>
        <p:xfrm>
          <a:off x="1663927" y="891082"/>
          <a:ext cx="8534400" cy="3615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68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FCFBAA-6472-BC00-9BE6-ABEFF611A8C0}"/>
              </a:ext>
            </a:extLst>
          </p:cNvPr>
          <p:cNvSpPr>
            <a:spLocks noGrp="1"/>
          </p:cNvSpPr>
          <p:nvPr>
            <p:ph idx="1"/>
          </p:nvPr>
        </p:nvSpPr>
        <p:spPr>
          <a:xfrm>
            <a:off x="913775" y="358923"/>
            <a:ext cx="10364452" cy="5432277"/>
          </a:xfrm>
        </p:spPr>
        <p:txBody>
          <a:bodyPr/>
          <a:lstStyle/>
          <a:p>
            <a:pPr marL="0" lvl="0" indent="0">
              <a:lnSpc>
                <a:spcPts val="1200"/>
              </a:lnSpc>
              <a:spcAft>
                <a:spcPts val="1200"/>
              </a:spcAft>
              <a:buNone/>
            </a:pPr>
            <a:r>
              <a:rPr lang="fr-BE" sz="1800" kern="0"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L'optimisation des mécanismes d'aide alimentaire</a:t>
            </a:r>
            <a:r>
              <a:rPr lang="fr-BE" sz="1800" kern="0" dirty="0">
                <a:solidFill>
                  <a:srgbClr val="555555"/>
                </a:solidFill>
                <a:effectLst/>
                <a:latin typeface="Arial" panose="020B0604020202020204" pitchFamily="34" charset="0"/>
                <a:ea typeface="Times New Roman" panose="02020603050405020304" pitchFamily="18" charset="0"/>
                <a:cs typeface="Arial" panose="020B0604020202020204" pitchFamily="34" charset="0"/>
              </a:rPr>
              <a:t>.</a:t>
            </a:r>
            <a:endParaRPr lang="fr-BE" sz="1800" kern="50" dirty="0">
              <a:solidFill>
                <a:srgbClr val="555555"/>
              </a:solidFill>
              <a:effectLst/>
              <a:latin typeface="Georgia" panose="02040502050405020303" pitchFamily="18" charset="0"/>
              <a:ea typeface="SimSun" panose="02010600030101010101" pitchFamily="2" charset="-122"/>
              <a:cs typeface="Arial" panose="020B0604020202020204" pitchFamily="34" charset="0"/>
            </a:endParaRPr>
          </a:p>
          <a:p>
            <a:pPr>
              <a:lnSpc>
                <a:spcPts val="1200"/>
              </a:lnSpc>
              <a:spcAft>
                <a:spcPts val="1200"/>
              </a:spcAft>
            </a:pP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Poursuivre le projet </a:t>
            </a:r>
            <a:r>
              <a:rPr lang="fr-BE" sz="1400" kern="0" cap="none" dirty="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F</a:t>
            </a: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ermett’ qui consiste à produire à grande échelle des produits frais et bio en vue d’alimenter le réseau d’aide alimentaire etterbeekois avec en parallèle une filière de formation en maraîchage pour notre public (art.60) ;</a:t>
            </a:r>
            <a:endParaRPr lang="fr-BE" sz="1400" kern="50" cap="none" dirty="0">
              <a:solidFill>
                <a:schemeClr val="bg2">
                  <a:lumMod val="75000"/>
                </a:schemeClr>
              </a:solidFill>
              <a:effectLst/>
              <a:latin typeface="Georgia" panose="02040502050405020303" pitchFamily="18" charset="0"/>
              <a:ea typeface="SimSun" panose="02010600030101010101" pitchFamily="2" charset="-122"/>
              <a:cs typeface="Arial" panose="020B0604020202020204" pitchFamily="34" charset="0"/>
            </a:endParaRPr>
          </a:p>
          <a:p>
            <a:pPr>
              <a:lnSpc>
                <a:spcPts val="1200"/>
              </a:lnSpc>
              <a:spcAft>
                <a:spcPts val="1200"/>
              </a:spcAft>
            </a:pP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Finalisation de notre restaurant social </a:t>
            </a:r>
            <a:r>
              <a:rPr lang="fr-BE" sz="1400" kern="0" cap="none" dirty="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B</a:t>
            </a: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on ‘</a:t>
            </a:r>
            <a:r>
              <a:rPr lang="fr-BE" sz="1400" kern="0" cap="none" dirty="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H</a:t>
            </a: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ap ;</a:t>
            </a:r>
            <a:endParaRPr lang="fr-BE" sz="1400" kern="50" cap="none" dirty="0">
              <a:solidFill>
                <a:schemeClr val="bg2">
                  <a:lumMod val="75000"/>
                </a:schemeClr>
              </a:solidFill>
              <a:effectLst/>
              <a:latin typeface="Georgia" panose="02040502050405020303" pitchFamily="18" charset="0"/>
              <a:ea typeface="SimSun" panose="02010600030101010101" pitchFamily="2" charset="-122"/>
              <a:cs typeface="Arial" panose="020B0604020202020204" pitchFamily="34" charset="0"/>
            </a:endParaRPr>
          </a:p>
          <a:p>
            <a:pPr>
              <a:lnSpc>
                <a:spcPts val="1200"/>
              </a:lnSpc>
              <a:spcAft>
                <a:spcPts val="1200"/>
              </a:spcAft>
            </a:pP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Mise en place d’ateliers culinaires et de réflexion sur une alimentation saine</a:t>
            </a:r>
            <a:r>
              <a:rPr lang="fr-BE" sz="1400" kern="0" cap="none" dirty="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a:t>
            </a:r>
            <a:endPar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ts val="1200"/>
              </a:lnSpc>
              <a:spcAft>
                <a:spcPts val="1200"/>
              </a:spcAft>
            </a:pPr>
            <a:r>
              <a:rPr lang="fr-BE" sz="1400" kern="0" cap="none" dirty="0">
                <a:solidFill>
                  <a:schemeClr val="bg2">
                    <a:lumMod val="75000"/>
                  </a:schemeClr>
                </a:solidFill>
                <a:effectLst/>
                <a:latin typeface="Arial" panose="020B0604020202020204" pitchFamily="34" charset="0"/>
                <a:ea typeface="SimSun" panose="02010600030101010101" pitchFamily="2" charset="-122"/>
                <a:cs typeface="Arial" panose="020B0604020202020204" pitchFamily="34" charset="0"/>
              </a:rPr>
              <a:t>Organisation d’un GT conjoint avec les coordinations sociales du Bassin Sud-Est;</a:t>
            </a:r>
          </a:p>
          <a:p>
            <a:pPr>
              <a:lnSpc>
                <a:spcPts val="1200"/>
              </a:lnSpc>
              <a:spcAft>
                <a:spcPts val="1200"/>
              </a:spcAft>
            </a:pPr>
            <a:r>
              <a:rPr lang="fr-BE" sz="1400" kern="0" cap="none" dirty="0">
                <a:solidFill>
                  <a:schemeClr val="bg2">
                    <a:lumMod val="75000"/>
                  </a:schemeClr>
                </a:solidFill>
                <a:latin typeface="Arial" panose="020B0604020202020204" pitchFamily="34" charset="0"/>
                <a:ea typeface="SimSun" panose="02010600030101010101" pitchFamily="2" charset="-122"/>
                <a:cs typeface="Arial" panose="020B0604020202020204" pitchFamily="34" charset="0"/>
              </a:rPr>
              <a:t>Rencontre de partenaires potentiels comme le projet LOCO.</a:t>
            </a:r>
            <a:endParaRPr lang="fr-BE" sz="1400" kern="50" cap="none" dirty="0">
              <a:solidFill>
                <a:schemeClr val="bg2">
                  <a:lumMod val="75000"/>
                </a:schemeClr>
              </a:solidFill>
              <a:effectLst/>
              <a:latin typeface="Georgia" panose="02040502050405020303"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None/>
              <a:tabLst/>
              <a:defRPr/>
            </a:pPr>
            <a:r>
              <a:rPr kumimoji="0" lang="fr-BE" sz="1800" b="0" i="0" u="none" strike="noStrike" kern="0" cap="all" spc="0" normalizeH="0" baseline="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Le travail thématique particulier sur le social-santé</a:t>
            </a:r>
            <a:endParaRPr kumimoji="0" lang="fr-BE" sz="1800" b="0" i="0" u="none" strike="noStrike" kern="50" cap="all" spc="0" normalizeH="0" baseline="0" noProof="0" dirty="0">
              <a:ln>
                <a:noFill/>
              </a:ln>
              <a:solidFill>
                <a:srgbClr val="98B7D3">
                  <a:lumMod val="75000"/>
                </a:srgb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i="0" u="none" strike="noStrike" kern="0" cap="none" spc="0" normalizeH="0" baseline="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Signature de la convention </a:t>
            </a:r>
            <a:r>
              <a:rPr lang="fr-BE" sz="1400" kern="0" cap="none" dirty="0">
                <a:solidFill>
                  <a:srgbClr val="98B7D3">
                    <a:lumMod val="75000"/>
                  </a:srgbClr>
                </a:solidFill>
                <a:latin typeface="Arial" panose="020B0604020202020204" pitchFamily="34" charset="0"/>
                <a:ea typeface="Times New Roman" panose="02020603050405020304" pitchFamily="18" charset="0"/>
                <a:cs typeface="Arial" panose="020B0604020202020204" pitchFamily="34" charset="0"/>
              </a:rPr>
              <a:t>I</a:t>
            </a:r>
            <a:r>
              <a:rPr kumimoji="0" lang="fr-BE" sz="1400" b="0" i="0" u="none" strike="noStrike" kern="0" cap="none" spc="0" normalizeH="0" baseline="0" noProof="0" dirty="0" err="1">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nami</a:t>
            </a:r>
            <a:r>
              <a:rPr kumimoji="0" lang="fr-BE" sz="1400" b="0" i="0" u="none" strike="noStrike" kern="0" cap="none" spc="0" normalizeH="0" baseline="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 afin de mettre à disposition un 2ème psychologue pour les usagers du centre ;</a:t>
            </a: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i="0" u="none" strike="noStrike" kern="0" cap="none" spc="0" normalizeH="0" baseline="0" noProof="0" dirty="0">
                <a:ln>
                  <a:noFill/>
                </a:ln>
                <a:solidFill>
                  <a:srgbClr val="98B7D3">
                    <a:lumMod val="75000"/>
                  </a:srgbClr>
                </a:solidFill>
                <a:effectLst/>
                <a:uLnTx/>
                <a:uFillTx/>
                <a:latin typeface="Arial" panose="020B0604020202020204" pitchFamily="34" charset="0"/>
                <a:ea typeface="SimSun" panose="02010600030101010101" pitchFamily="2" charset="-122"/>
                <a:cs typeface="Arial" panose="020B0604020202020204" pitchFamily="34" charset="0"/>
              </a:rPr>
              <a:t>Organisation de formations en lien avec la santé mentale ;</a:t>
            </a:r>
            <a:endParaRPr kumimoji="0" lang="fr-BE" sz="1400" b="0" i="0" u="none" strike="noStrike" kern="50" cap="none" spc="0" normalizeH="0" baseline="0" noProof="0" dirty="0">
              <a:ln>
                <a:noFill/>
              </a:ln>
              <a:solidFill>
                <a:srgbClr val="98B7D3">
                  <a:lumMod val="75000"/>
                </a:srgb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i="0" u="none" strike="noStrike" kern="0" cap="none" spc="0" normalizeH="0" baseline="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Poursuite du projet de lutte contre la précarité menstruelle ;</a:t>
            </a:r>
            <a:endParaRPr kumimoji="0" lang="fr-BE" sz="1400" b="0" i="0" u="none" strike="noStrike" kern="50" cap="none" spc="0" normalizeH="0" baseline="0" noProof="0" dirty="0">
              <a:ln>
                <a:noFill/>
              </a:ln>
              <a:solidFill>
                <a:srgbClr val="98B7D3">
                  <a:lumMod val="75000"/>
                </a:srgb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i="0" u="none" strike="noStrike" kern="0" cap="none" spc="0" normalizeH="0" baseline="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Participation aux réunions du bassin sud-est, aux réunions inter-</a:t>
            </a:r>
            <a:r>
              <a:rPr kumimoji="0" lang="fr-BE" sz="1400" b="0" i="0" u="none" strike="noStrike" kern="0" cap="none" spc="0" normalizeH="0" baseline="0" noProof="0" dirty="0" err="1">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zogab</a:t>
            </a:r>
            <a:r>
              <a:rPr kumimoji="0" lang="fr-BE" sz="1400" b="0" i="0" u="none" strike="noStrike" kern="0" cap="none" spc="0" normalizeH="0" baseline="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 et aux ateliers du changement ;</a:t>
            </a: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i="0" u="none" strike="noStrike" kern="0" cap="none" spc="0" normalizeH="0" baseline="0" noProof="0" dirty="0">
                <a:ln>
                  <a:noFill/>
                </a:ln>
                <a:solidFill>
                  <a:srgbClr val="98B7D3">
                    <a:lumMod val="75000"/>
                  </a:srgbClr>
                </a:solidFill>
                <a:effectLst/>
                <a:uLnTx/>
                <a:uFillTx/>
                <a:latin typeface="Arial" panose="020B0604020202020204" pitchFamily="34" charset="0"/>
                <a:ea typeface="SimSun" panose="02010600030101010101" pitchFamily="2" charset="-122"/>
                <a:cs typeface="Arial" panose="020B0604020202020204" pitchFamily="34" charset="0"/>
              </a:rPr>
              <a:t>Cartographie du réseau social-santé de la commune</a:t>
            </a:r>
            <a:endParaRPr kumimoji="0" lang="fr-BE" sz="1400" b="0" i="0" u="none" strike="noStrike" kern="50" cap="none" spc="0" normalizeH="0" baseline="0" noProof="0" dirty="0">
              <a:ln>
                <a:noFill/>
              </a:ln>
              <a:solidFill>
                <a:srgbClr val="98B7D3">
                  <a:lumMod val="75000"/>
                </a:srgb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0" indent="0">
              <a:buNone/>
            </a:pPr>
            <a:endParaRPr lang="fr-BE" dirty="0"/>
          </a:p>
        </p:txBody>
      </p:sp>
    </p:spTree>
    <p:extLst>
      <p:ext uri="{BB962C8B-B14F-4D97-AF65-F5344CB8AC3E}">
        <p14:creationId xmlns:p14="http://schemas.microsoft.com/office/powerpoint/2010/main" val="108927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8094685-4300-2554-AB42-9C11AE4ECEDB}"/>
              </a:ext>
            </a:extLst>
          </p:cNvPr>
          <p:cNvSpPr>
            <a:spLocks noGrp="1"/>
          </p:cNvSpPr>
          <p:nvPr>
            <p:ph idx="1"/>
          </p:nvPr>
        </p:nvSpPr>
        <p:spPr>
          <a:xfrm>
            <a:off x="913775" y="811851"/>
            <a:ext cx="10364452" cy="4979350"/>
          </a:xfrm>
        </p:spPr>
        <p:txBody>
          <a:bodyPr/>
          <a:lstStyle/>
          <a:p>
            <a:pPr marL="0" lvl="0" indent="0">
              <a:lnSpc>
                <a:spcPts val="1200"/>
              </a:lnSpc>
              <a:spcAft>
                <a:spcPts val="1200"/>
              </a:spcAft>
              <a:buNone/>
            </a:pPr>
            <a:r>
              <a:rPr lang="fr-BE" sz="1800" kern="0"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L’élaboration d’un plan local de lutte contre la précarité à Etterbeek</a:t>
            </a:r>
            <a:endParaRPr lang="fr-BE" sz="1800" kern="50" dirty="0">
              <a:solidFill>
                <a:schemeClr val="bg2">
                  <a:lumMod val="75000"/>
                </a:schemeClr>
              </a:solidFill>
              <a:effectLst/>
              <a:latin typeface="Georgia" panose="02040502050405020303" pitchFamily="18" charset="0"/>
              <a:ea typeface="SimSun" panose="02010600030101010101" pitchFamily="2" charset="-122"/>
              <a:cs typeface="Arial" panose="020B0604020202020204" pitchFamily="34" charset="0"/>
            </a:endParaRPr>
          </a:p>
          <a:p>
            <a:pPr>
              <a:lnSpc>
                <a:spcPts val="1200"/>
              </a:lnSpc>
              <a:spcAft>
                <a:spcPts val="1200"/>
              </a:spcAft>
            </a:pPr>
            <a:r>
              <a:rPr lang="fr-BE" sz="1400" kern="0" cap="none"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Finalisation du diagnostic social santé par le prestataire désigné sur lequel nous nous baserons pour l’élaboration d’un plan local de lutte contre la précarité.</a:t>
            </a:r>
          </a:p>
          <a:p>
            <a:pPr marL="0" indent="0">
              <a:lnSpc>
                <a:spcPts val="1200"/>
              </a:lnSpc>
              <a:spcAft>
                <a:spcPts val="1200"/>
              </a:spcAft>
              <a:buNone/>
            </a:pPr>
            <a:endParaRPr lang="fr-BE" sz="1200" kern="0"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None/>
              <a:tabLst/>
              <a:defRPr/>
            </a:pPr>
            <a:r>
              <a:rPr kumimoji="0" lang="fr-BE" sz="1800" b="0" i="0" u="none" strike="noStrike" kern="0" cap="all"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La lutte contre le non-recours au droit social</a:t>
            </a:r>
            <a:endParaRPr kumimoji="0" lang="fr-BE" sz="1800" b="0" i="0" u="none" strike="noStrike" kern="50" cap="all" spc="0" normalizeH="0" baseline="0" noProof="0" dirty="0">
              <a:ln>
                <a:noFill/>
              </a:ln>
              <a:solidFill>
                <a:schemeClr val="bg2">
                  <a:lumMod val="75000"/>
                </a:scheme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i="0" u="none" strike="noStrike" kern="0" cap="none" spc="0" normalizeH="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Déploiement de notre « équipe mobile » sur le territoire via des permanences chez nos partenaires ou lors d’événements (ducasse, marché,…) ;</a:t>
            </a:r>
            <a:endParaRPr kumimoji="0" lang="fr-BE" sz="1400" b="0" i="0" u="none" strike="noStrike" kern="50" cap="none" spc="0" normalizeH="0" noProof="0" dirty="0">
              <a:ln>
                <a:noFill/>
              </a:ln>
              <a:solidFill>
                <a:srgbClr val="98B7D3">
                  <a:lumMod val="75000"/>
                </a:srgbClr>
              </a:solidFill>
              <a:effectLst/>
              <a:uLnTx/>
              <a:uFillTx/>
              <a:latin typeface="Arial" panose="020B0604020202020204" pitchFamily="34"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i="0" u="none" strike="noStrike" kern="0" cap="none" spc="0" normalizeH="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Créations de points d’infos contact en-dehors du réseau associatif « traditionnel » (café, pharmacie, hôpital, syndicat, librairie,… );</a:t>
            </a:r>
            <a:endParaRPr kumimoji="0" lang="fr-BE" sz="1400" b="0" i="0" u="none" strike="noStrike" kern="50" cap="none" spc="0" normalizeH="0" noProof="0" dirty="0">
              <a:ln>
                <a:noFill/>
              </a:ln>
              <a:solidFill>
                <a:srgbClr val="98B7D3">
                  <a:lumMod val="75000"/>
                </a:srgbClr>
              </a:solidFill>
              <a:effectLst/>
              <a:uLnTx/>
              <a:uFillTx/>
              <a:latin typeface="Arial" panose="020B0604020202020204" pitchFamily="34"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i="0" u="none" strike="noStrike" kern="0" cap="none" spc="0" normalizeH="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Distribution de notre « totem social » auprès des associations partenaires qui permettra de disposer des brochures d’informations sur les thèmes du social-santé, sur les associations elles-mêmes et sur notre C.P.A.S. ; </a:t>
            </a:r>
            <a:endParaRPr kumimoji="0" lang="fr-BE" sz="1400" b="0" i="0" u="none" strike="noStrike" kern="50" cap="none" spc="0" normalizeH="0" noProof="0" dirty="0">
              <a:ln>
                <a:noFill/>
              </a:ln>
              <a:solidFill>
                <a:srgbClr val="98B7D3">
                  <a:lumMod val="75000"/>
                </a:srgbClr>
              </a:solidFill>
              <a:effectLst/>
              <a:uLnTx/>
              <a:uFillTx/>
              <a:latin typeface="Arial" panose="020B0604020202020204" pitchFamily="34"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i="0" u="none" strike="noStrike" kern="0" cap="none" spc="0" normalizeH="0" noProof="0" dirty="0">
                <a:ln>
                  <a:noFill/>
                </a:ln>
                <a:solidFill>
                  <a:srgbClr val="98B7D3">
                    <a:lumMod val="75000"/>
                  </a:srgbClr>
                </a:solidFill>
                <a:effectLst/>
                <a:uLnTx/>
                <a:uFillTx/>
                <a:latin typeface="Arial" panose="020B0604020202020204" pitchFamily="34" charset="0"/>
                <a:ea typeface="Times New Roman" panose="02020603050405020304" pitchFamily="18" charset="0"/>
                <a:cs typeface="Arial" panose="020B0604020202020204" pitchFamily="34" charset="0"/>
              </a:rPr>
              <a:t>Alimentation de notre site internet présentant les aides et services de notre centre, les activités et encore les appels à projets pour les partenaires.</a:t>
            </a:r>
            <a:endParaRPr kumimoji="0" lang="fr-BE" sz="1400" b="0" i="0" u="none" strike="noStrike" kern="50" cap="none" spc="0" normalizeH="0" noProof="0" dirty="0">
              <a:ln>
                <a:noFill/>
              </a:ln>
              <a:solidFill>
                <a:srgbClr val="98B7D3">
                  <a:lumMod val="75000"/>
                </a:srgbClr>
              </a:solidFill>
              <a:effectLst/>
              <a:uLnTx/>
              <a:uFillTx/>
              <a:latin typeface="Arial" panose="020B0604020202020204" pitchFamily="34" charset="0"/>
              <a:ea typeface="SimSun" panose="02010600030101010101" pitchFamily="2" charset="-122"/>
              <a:cs typeface="Arial" panose="020B0604020202020204" pitchFamily="34" charset="0"/>
            </a:endParaRPr>
          </a:p>
          <a:p>
            <a:pPr marL="0" indent="0">
              <a:buNone/>
            </a:pPr>
            <a:endParaRPr lang="fr-BE" dirty="0"/>
          </a:p>
        </p:txBody>
      </p:sp>
    </p:spTree>
    <p:extLst>
      <p:ext uri="{BB962C8B-B14F-4D97-AF65-F5344CB8AC3E}">
        <p14:creationId xmlns:p14="http://schemas.microsoft.com/office/powerpoint/2010/main" val="153977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B2E6CE3-59F5-90D1-D6EF-8CF7E54B0B10}"/>
              </a:ext>
            </a:extLst>
          </p:cNvPr>
          <p:cNvSpPr>
            <a:spLocks noGrp="1"/>
          </p:cNvSpPr>
          <p:nvPr>
            <p:ph sz="quarter" idx="13"/>
          </p:nvPr>
        </p:nvSpPr>
        <p:spPr>
          <a:xfrm>
            <a:off x="999545" y="999858"/>
            <a:ext cx="10363826" cy="5389547"/>
          </a:xfrm>
        </p:spPr>
        <p:txBody>
          <a:bodyPr>
            <a:normAutofit/>
          </a:bodyPr>
          <a:lstStyle/>
          <a:p>
            <a:pPr marL="0" marR="0" lvl="0" indent="0" algn="l" defTabSz="914400" rtl="0" eaLnBrk="1" fontAlgn="auto" latinLnBrk="0" hangingPunct="1">
              <a:lnSpc>
                <a:spcPts val="1200"/>
              </a:lnSpc>
              <a:spcBef>
                <a:spcPts val="1000"/>
              </a:spcBef>
              <a:spcAft>
                <a:spcPts val="1200"/>
              </a:spcAft>
              <a:buClr>
                <a:prstClr val="black"/>
              </a:buClr>
              <a:buSzTx/>
              <a:buNone/>
              <a:tabLst/>
              <a:defRPr/>
            </a:pPr>
            <a:r>
              <a:rPr kumimoji="0" lang="en-GB" sz="1800" b="0" i="0" u="none" strike="noStrike" kern="0" cap="all"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La lutte contre l’isolement</a:t>
            </a:r>
            <a:endParaRPr kumimoji="0" lang="fr-BE" sz="1800" b="0" i="0" u="none" strike="noStrike" kern="50" cap="all" spc="0" normalizeH="0" baseline="0" noProof="0" dirty="0">
              <a:ln>
                <a:noFill/>
              </a:ln>
              <a:solidFill>
                <a:schemeClr val="bg2">
                  <a:lumMod val="75000"/>
                </a:scheme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u="none" strike="noStrike" kern="0" cap="none"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Poursuivre la création d’une coordination sociale 3</a:t>
            </a:r>
            <a:r>
              <a:rPr kumimoji="0" lang="fr-BE" sz="1400" b="0" u="none" strike="noStrike" kern="0" cap="none" spc="0" normalizeH="0" baseline="3000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ème</a:t>
            </a:r>
            <a:r>
              <a:rPr kumimoji="0" lang="fr-BE" sz="1400" b="0" u="none" strike="noStrike" kern="0" cap="none"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âge ;</a:t>
            </a:r>
            <a:endParaRPr kumimoji="0" lang="fr-BE" sz="1400" b="0" u="none" strike="noStrike" kern="50" cap="none" spc="0" normalizeH="0" baseline="0" noProof="0" dirty="0">
              <a:ln>
                <a:noFill/>
              </a:ln>
              <a:solidFill>
                <a:schemeClr val="bg2">
                  <a:lumMod val="75000"/>
                </a:scheme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u="none" strike="noStrike" kern="0" cap="none"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Finalisation de notre restaurant social bon </a:t>
            </a:r>
            <a:r>
              <a:rPr kumimoji="0" lang="fr-BE" sz="1400" b="0" u="none" strike="noStrike" kern="0" cap="none" spc="0" normalizeH="0" baseline="0" noProof="0" dirty="0" err="1">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hap</a:t>
            </a:r>
            <a:r>
              <a:rPr kumimoji="0" lang="fr-BE" sz="1400" b="0" u="none" strike="noStrike" kern="0" cap="none"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 qui se veut également être un lieu de rencontres et de partage ;</a:t>
            </a:r>
            <a:endParaRPr kumimoji="0" lang="fr-BE" sz="1400" b="0" u="none" strike="noStrike" kern="50" cap="none" spc="0" normalizeH="0" baseline="0" noProof="0" dirty="0">
              <a:ln>
                <a:noFill/>
              </a:ln>
              <a:solidFill>
                <a:schemeClr val="bg2">
                  <a:lumMod val="75000"/>
                </a:scheme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u="none" strike="noStrike" kern="0" cap="none"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Mise en place d’ateliers pour les seniors au sein de notre centre de jour;</a:t>
            </a:r>
            <a:endParaRPr kumimoji="0" lang="fr-BE" sz="1400" b="0" u="none" strike="noStrike" kern="50" cap="none" spc="0" normalizeH="0" baseline="0" noProof="0" dirty="0">
              <a:ln>
                <a:noFill/>
              </a:ln>
              <a:solidFill>
                <a:schemeClr val="bg2">
                  <a:lumMod val="75000"/>
                </a:scheme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ts val="1200"/>
              </a:lnSpc>
              <a:spcBef>
                <a:spcPts val="1000"/>
              </a:spcBef>
              <a:spcAft>
                <a:spcPts val="1200"/>
              </a:spcAft>
              <a:buClr>
                <a:prstClr val="black"/>
              </a:buClr>
              <a:buSzTx/>
              <a:buNone/>
              <a:tabLst/>
              <a:defRPr/>
            </a:pPr>
            <a:endParaRPr kumimoji="0" lang="fr-BE" sz="1200" u="none" strike="noStrike" kern="0" cap="all"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ts val="1200"/>
              </a:lnSpc>
              <a:spcBef>
                <a:spcPts val="1000"/>
              </a:spcBef>
              <a:spcAft>
                <a:spcPts val="1200"/>
              </a:spcAft>
              <a:buClr>
                <a:prstClr val="black"/>
              </a:buClr>
              <a:buSzTx/>
              <a:buNone/>
              <a:tabLst/>
              <a:defRPr/>
            </a:pPr>
            <a:r>
              <a:rPr kumimoji="0" lang="fr-BE" sz="1800" b="0" u="none" strike="noStrike" kern="0" cap="all"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La lutte contre la précarité énergétique</a:t>
            </a:r>
            <a:endParaRPr kumimoji="0" lang="fr-BE" sz="1800" b="0" u="none" strike="noStrike" kern="50" cap="all" spc="0" normalizeH="0" baseline="0" noProof="0" dirty="0">
              <a:ln>
                <a:noFill/>
              </a:ln>
              <a:solidFill>
                <a:schemeClr val="bg2">
                  <a:lumMod val="75000"/>
                </a:scheme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u="none" strike="noStrike" kern="0" cap="none"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Organisation d’une journée de l’énergie permettant de faire connaître les aides existantes en la matière à tous les habitants ;</a:t>
            </a:r>
            <a:endParaRPr kumimoji="0" lang="fr-BE" sz="1400" b="0" u="none" strike="noStrike" kern="50" cap="none" spc="0" normalizeH="0" baseline="0" noProof="0" dirty="0">
              <a:ln>
                <a:noFill/>
              </a:ln>
              <a:solidFill>
                <a:schemeClr val="bg2">
                  <a:lumMod val="75000"/>
                </a:scheme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228600" marR="0" lvl="0" indent="-228600" algn="l" defTabSz="914400" rtl="0" eaLnBrk="1" fontAlgn="auto" latinLnBrk="0" hangingPunct="1">
              <a:lnSpc>
                <a:spcPts val="1200"/>
              </a:lnSpc>
              <a:spcBef>
                <a:spcPts val="1000"/>
              </a:spcBef>
              <a:spcAft>
                <a:spcPts val="1200"/>
              </a:spcAft>
              <a:buClr>
                <a:prstClr val="black"/>
              </a:buClr>
              <a:buSzTx/>
              <a:buFont typeface="Arial" panose="020B0604020202020204" pitchFamily="34" charset="0"/>
              <a:buChar char="•"/>
              <a:tabLst/>
              <a:defRPr/>
            </a:pPr>
            <a:r>
              <a:rPr kumimoji="0" lang="fr-BE" sz="1400" b="0" u="none" strike="noStrike" kern="0" cap="none" spc="0" normalizeH="0" baseline="0" noProof="0" dirty="0">
                <a:ln>
                  <a:noFill/>
                </a:ln>
                <a:solidFill>
                  <a:schemeClr val="bg2">
                    <a:lumMod val="75000"/>
                  </a:schemeClr>
                </a:solidFill>
                <a:effectLst/>
                <a:uLnTx/>
                <a:uFillTx/>
                <a:latin typeface="Arial" panose="020B0604020202020204" pitchFamily="34" charset="0"/>
                <a:ea typeface="Times New Roman" panose="02020603050405020304" pitchFamily="18" charset="0"/>
                <a:cs typeface="Arial" panose="020B0604020202020204" pitchFamily="34" charset="0"/>
              </a:rPr>
              <a:t>Promotion des ateliers énergies par le conseiller énergie ;</a:t>
            </a:r>
            <a:endParaRPr kumimoji="0" lang="fr-BE" sz="1400" b="0" u="none" strike="noStrike" kern="50" cap="none" spc="0" normalizeH="0" baseline="0" noProof="0" dirty="0">
              <a:ln>
                <a:noFill/>
              </a:ln>
              <a:solidFill>
                <a:schemeClr val="bg2">
                  <a:lumMod val="75000"/>
                </a:schemeClr>
              </a:solidFill>
              <a:effectLst/>
              <a:uLnTx/>
              <a:uFillTx/>
              <a:latin typeface="Georgia" panose="02040502050405020303" pitchFamily="18" charset="0"/>
              <a:ea typeface="SimSun" panose="02010600030101010101" pitchFamily="2" charset="-122"/>
              <a:cs typeface="Arial" panose="020B0604020202020204" pitchFamily="34" charset="0"/>
            </a:endParaRPr>
          </a:p>
          <a:p>
            <a:pPr marL="0" indent="0">
              <a:buNone/>
            </a:pPr>
            <a:endParaRPr lang="fr-BE" dirty="0"/>
          </a:p>
        </p:txBody>
      </p:sp>
    </p:spTree>
    <p:extLst>
      <p:ext uri="{BB962C8B-B14F-4D97-AF65-F5344CB8AC3E}">
        <p14:creationId xmlns:p14="http://schemas.microsoft.com/office/powerpoint/2010/main" val="208855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8E8D72F-F14A-2A06-3BB0-AF3FAD427B28}"/>
              </a:ext>
            </a:extLst>
          </p:cNvPr>
          <p:cNvSpPr>
            <a:spLocks noGrp="1"/>
          </p:cNvSpPr>
          <p:nvPr>
            <p:ph sz="quarter" idx="13"/>
          </p:nvPr>
        </p:nvSpPr>
        <p:spPr>
          <a:xfrm>
            <a:off x="913774" y="922946"/>
            <a:ext cx="10363826" cy="4868254"/>
          </a:xfrm>
        </p:spPr>
        <p:txBody>
          <a:bodyPr/>
          <a:lstStyle/>
          <a:p>
            <a:pPr marL="0" indent="0">
              <a:buNone/>
            </a:pPr>
            <a:r>
              <a:rPr lang="fr-BE" sz="1800" dirty="0">
                <a:solidFill>
                  <a:schemeClr val="bg2">
                    <a:lumMod val="75000"/>
                  </a:schemeClr>
                </a:solidFill>
                <a:latin typeface="Arial" panose="020B0604020202020204" pitchFamily="34" charset="0"/>
                <a:cs typeface="Arial" panose="020B0604020202020204" pitchFamily="34" charset="0"/>
              </a:rPr>
              <a:t>La lutte contre la fracture numérique</a:t>
            </a:r>
          </a:p>
          <a:p>
            <a:r>
              <a:rPr lang="fr-BE" sz="1400" cap="none" dirty="0">
                <a:solidFill>
                  <a:schemeClr val="bg2">
                    <a:lumMod val="75000"/>
                  </a:schemeClr>
                </a:solidFill>
                <a:latin typeface="Arial" panose="020B0604020202020204" pitchFamily="34" charset="0"/>
                <a:cs typeface="Arial" panose="020B0604020202020204" pitchFamily="34" charset="0"/>
              </a:rPr>
              <a:t>Organisation d’ateliers numériques;</a:t>
            </a:r>
          </a:p>
          <a:p>
            <a:r>
              <a:rPr lang="fr-BE" sz="1400" cap="none" dirty="0">
                <a:solidFill>
                  <a:schemeClr val="bg2">
                    <a:lumMod val="75000"/>
                  </a:schemeClr>
                </a:solidFill>
                <a:latin typeface="Arial" panose="020B0604020202020204" pitchFamily="34" charset="0"/>
                <a:cs typeface="Arial" panose="020B0604020202020204" pitchFamily="34" charset="0"/>
              </a:rPr>
              <a:t>Mise à disposition de notre espace numérique au tissu associatif;</a:t>
            </a:r>
          </a:p>
          <a:p>
            <a:r>
              <a:rPr lang="fr-BE" sz="1400" cap="none" dirty="0">
                <a:solidFill>
                  <a:schemeClr val="bg2">
                    <a:lumMod val="75000"/>
                  </a:schemeClr>
                </a:solidFill>
                <a:latin typeface="Arial" panose="020B0604020202020204" pitchFamily="34" charset="0"/>
                <a:cs typeface="Arial" panose="020B0604020202020204" pitchFamily="34" charset="0"/>
              </a:rPr>
              <a:t> Mise à disposition du matériel informatique au tissu associatif.</a:t>
            </a:r>
          </a:p>
          <a:p>
            <a:pPr marL="0" indent="0">
              <a:buNone/>
            </a:pPr>
            <a:endParaRPr lang="fr-BE" dirty="0"/>
          </a:p>
        </p:txBody>
      </p:sp>
    </p:spTree>
    <p:extLst>
      <p:ext uri="{BB962C8B-B14F-4D97-AF65-F5344CB8AC3E}">
        <p14:creationId xmlns:p14="http://schemas.microsoft.com/office/powerpoint/2010/main" val="106456995"/>
      </p:ext>
    </p:extLst>
  </p:cSld>
  <p:clrMapOvr>
    <a:masterClrMapping/>
  </p:clrMapOvr>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Ronds dans l’eau</Template>
  <TotalTime>427</TotalTime>
  <Words>1177</Words>
  <Application>Microsoft Office PowerPoint</Application>
  <PresentationFormat>Grand écran</PresentationFormat>
  <Paragraphs>85</Paragraphs>
  <Slides>17</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17</vt:i4>
      </vt:variant>
    </vt:vector>
  </HeadingPairs>
  <TitlesOfParts>
    <vt:vector size="25" baseType="lpstr">
      <vt:lpstr>Arial</vt:lpstr>
      <vt:lpstr>Century Gothic</vt:lpstr>
      <vt:lpstr>Georgia</vt:lpstr>
      <vt:lpstr>Symbol</vt:lpstr>
      <vt:lpstr>Tw Cen MT</vt:lpstr>
      <vt:lpstr>Wingdings 3</vt:lpstr>
      <vt:lpstr>Ronds dans l’eau</vt:lpstr>
      <vt:lpstr>Secteur</vt:lpstr>
      <vt:lpstr>Coordination Sociale au C.P.A.S. d’Etterbeek</vt:lpstr>
      <vt:lpstr>Base légale de la coordination sociale</vt:lpstr>
      <vt:lpstr>Missions confiées aux c.P.A.S. à l’art.62 de la L.O.</vt:lpstr>
      <vt:lpstr>Présentation PowerPoint</vt:lpstr>
      <vt:lpstr>Objectifs de la Coordination sociale </vt:lpstr>
      <vt:lpstr>Présentation PowerPoint</vt:lpstr>
      <vt:lpstr>Présentation PowerPoint</vt:lpstr>
      <vt:lpstr>Présentation PowerPoint</vt:lpstr>
      <vt:lpstr>Présentation PowerPoint</vt:lpstr>
      <vt:lpstr>Les groupes de travail (GT)</vt:lpstr>
      <vt:lpstr>thématiques</vt:lpstr>
      <vt:lpstr>FOCUS</vt:lpstr>
      <vt:lpstr>TOTEM SOCIAL  À placer dans divers lieux publics et auprès des partenaires du cpas, permettra de rendre plus largement accessible l’information du public sur l’offre sociale sur le territoire etterbeekois. L’idée est aussi de développer des brochures thématiques associant les partenaires de la coordination sociale. </vt:lpstr>
      <vt:lpstr>Equipe mobile</vt:lpstr>
      <vt:lpstr>Matériel  Beach Flag Comptoir vêtements de travail Magnet Caravane</vt:lpstr>
      <vt:lpstr>Divers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Coordination Sociale au C.P.A.S. d’Etterbeek</dc:title>
  <dc:creator>Vanessa Staal</dc:creator>
  <cp:lastModifiedBy>Vanessa Staal</cp:lastModifiedBy>
  <cp:revision>8</cp:revision>
  <dcterms:created xsi:type="dcterms:W3CDTF">2024-02-01T09:15:44Z</dcterms:created>
  <dcterms:modified xsi:type="dcterms:W3CDTF">2024-06-10T11:39:21Z</dcterms:modified>
</cp:coreProperties>
</file>